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985000" cy="92837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96">
          <p15:clr>
            <a:srgbClr val="A4A3A4"/>
          </p15:clr>
        </p15:guide>
        <p15:guide id="2" orient="horz" pos="336">
          <p15:clr>
            <a:srgbClr val="A4A3A4"/>
          </p15:clr>
        </p15:guide>
        <p15:guide id="3" orient="horz" pos="372">
          <p15:clr>
            <a:srgbClr val="A4A3A4"/>
          </p15:clr>
        </p15:guide>
        <p15:guide id="4" orient="horz" pos="509">
          <p15:clr>
            <a:srgbClr val="A4A3A4"/>
          </p15:clr>
        </p15:guide>
        <p15:guide id="5" orient="horz" pos="531">
          <p15:clr>
            <a:srgbClr val="A4A3A4"/>
          </p15:clr>
        </p15:guide>
        <p15:guide id="6" orient="horz" pos="781">
          <p15:clr>
            <a:srgbClr val="A4A3A4"/>
          </p15:clr>
        </p15:guide>
        <p15:guide id="7" orient="horz" pos="2754">
          <p15:clr>
            <a:srgbClr val="A4A3A4"/>
          </p15:clr>
        </p15:guide>
        <p15:guide id="8" orient="horz" pos="1801">
          <p15:clr>
            <a:srgbClr val="A4A3A4"/>
          </p15:clr>
        </p15:guide>
        <p15:guide id="9" orient="horz" pos="2832">
          <p15:clr>
            <a:srgbClr val="A4A3A4"/>
          </p15:clr>
        </p15:guide>
        <p15:guide id="10" pos="2880">
          <p15:clr>
            <a:srgbClr val="A4A3A4"/>
          </p15:clr>
        </p15:guide>
        <p15:guide id="11" pos="323">
          <p15:clr>
            <a:srgbClr val="A4A3A4"/>
          </p15:clr>
        </p15:guide>
        <p15:guide id="12" pos="1746">
          <p15:clr>
            <a:srgbClr val="A4A3A4"/>
          </p15:clr>
        </p15:guide>
        <p15:guide id="13" pos="3810">
          <p15:clr>
            <a:srgbClr val="A4A3A4"/>
          </p15:clr>
        </p15:guide>
        <p15:guide id="14" pos="5488">
          <p15:clr>
            <a:srgbClr val="A4A3A4"/>
          </p15:clr>
        </p15:guide>
        <p15:guide id="15" pos="2404">
          <p15:clr>
            <a:srgbClr val="A4A3A4"/>
          </p15:clr>
        </p15:guide>
        <p15:guide id="16" pos="5465">
          <p15:clr>
            <a:srgbClr val="A4A3A4"/>
          </p15:clr>
        </p15:guide>
        <p15:guide id="17" pos="5579">
          <p15:clr>
            <a:srgbClr val="A4A3A4"/>
          </p15:clr>
        </p15:guide>
        <p15:guide id="18" orient="horz" pos="1144">
          <p15:clr>
            <a:srgbClr val="A4A3A4"/>
          </p15:clr>
        </p15:guide>
        <p15:guide id="19" pos="3039">
          <p15:clr>
            <a:srgbClr val="A4A3A4"/>
          </p15:clr>
        </p15:guide>
      </p15:sldGuideLst>
    </p:ext>
    <p:ext uri="{2D200454-40CA-4A62-9FC3-DE9A4176ACB9}">
      <p15:notesGuideLst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C651DF-5292-4E47-9E6C-023CD9F69085}">
  <a:tblStyle styleId="{D2C651DF-5292-4E47-9E6C-023CD9F6908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96" orient="horz"/>
        <p:guide pos="336" orient="horz"/>
        <p:guide pos="372" orient="horz"/>
        <p:guide pos="509" orient="horz"/>
        <p:guide pos="531" orient="horz"/>
        <p:guide pos="781" orient="horz"/>
        <p:guide pos="2754" orient="horz"/>
        <p:guide pos="1801" orient="horz"/>
        <p:guide pos="2832" orient="horz"/>
        <p:guide pos="2880"/>
        <p:guide pos="323"/>
        <p:guide pos="1746"/>
        <p:guide pos="3810"/>
        <p:guide pos="5488"/>
        <p:guide pos="2404"/>
        <p:guide pos="5465"/>
        <p:guide pos="5579"/>
        <p:guide pos="1144" orient="horz"/>
        <p:guide pos="30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4" orient="horz"/>
        <p:guide pos="220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56050" y="0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18563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:notes"/>
          <p:cNvSpPr txBox="1"/>
          <p:nvPr>
            <p:ph idx="12" type="sldNum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:notes"/>
          <p:cNvSpPr txBox="1"/>
          <p:nvPr>
            <p:ph idx="12" type="sldNum"/>
          </p:nvPr>
        </p:nvSpPr>
        <p:spPr>
          <a:xfrm>
            <a:off x="3957638" y="8818563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1" name="Google Shape;591;p10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10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1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12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2:notes"/>
          <p:cNvSpPr txBox="1"/>
          <p:nvPr>
            <p:ph idx="12" type="sldNum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3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4:notes"/>
          <p:cNvSpPr txBox="1"/>
          <p:nvPr>
            <p:ph idx="12" type="sldNum"/>
          </p:nvPr>
        </p:nvSpPr>
        <p:spPr>
          <a:xfrm>
            <a:off x="3957638" y="8818563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4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14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5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5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6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6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7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7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8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8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9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9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20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21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21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2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2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7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7:notes"/>
          <p:cNvSpPr txBox="1"/>
          <p:nvPr>
            <p:ph idx="12" type="sldNum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8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:notes"/>
          <p:cNvSpPr txBox="1"/>
          <p:nvPr>
            <p:ph idx="1" type="body"/>
          </p:nvPr>
        </p:nvSpPr>
        <p:spPr>
          <a:xfrm>
            <a:off x="698500" y="4410075"/>
            <a:ext cx="5588000" cy="417671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9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308215" y="2032598"/>
            <a:ext cx="4263785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b="0" sz="3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308215" y="1129219"/>
            <a:ext cx="4257242" cy="8863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i="1" sz="3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6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4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309563" y="380356"/>
            <a:ext cx="342423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/>
          <p:nvPr/>
        </p:nvSpPr>
        <p:spPr>
          <a:xfrm>
            <a:off x="-9524" y="3346064"/>
            <a:ext cx="9141568" cy="98425"/>
          </a:xfrm>
          <a:custGeom>
            <a:rect b="b" l="l" r="r" t="t"/>
            <a:pathLst>
              <a:path extrusionOk="0" h="10000" w="10475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28433" y="4256385"/>
            <a:ext cx="1682182" cy="35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840" y="4137219"/>
            <a:ext cx="780791" cy="59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 Showcase" showMasterSp="0">
  <p:cSld name="Work Showcase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type="title"/>
          </p:nvPr>
        </p:nvSpPr>
        <p:spPr>
          <a:xfrm>
            <a:off x="362702" y="3181435"/>
            <a:ext cx="2458325" cy="2708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None/>
              <a:defRPr b="0" sz="16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" type="body"/>
          </p:nvPr>
        </p:nvSpPr>
        <p:spPr>
          <a:xfrm>
            <a:off x="311945" y="3692783"/>
            <a:ext cx="2445006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/>
        </p:nvSpPr>
        <p:spPr>
          <a:xfrm>
            <a:off x="311944" y="4800785"/>
            <a:ext cx="2559843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Strategy&amp;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PwC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1"/>
          <p:cNvSpPr txBox="1"/>
          <p:nvPr>
            <p:ph idx="2" type="body"/>
          </p:nvPr>
        </p:nvSpPr>
        <p:spPr>
          <a:xfrm>
            <a:off x="3465488" y="385200"/>
            <a:ext cx="3725959" cy="594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730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 sz="7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1"/>
          <p:cNvSpPr/>
          <p:nvPr/>
        </p:nvSpPr>
        <p:spPr>
          <a:xfrm>
            <a:off x="4108448" y="33666"/>
            <a:ext cx="927104" cy="19751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1600" lIns="36000" spcFirstLastPara="1" rIns="36000" wrap="square" tIns="21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DRAFT – WIP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>
            <a:off x="309563" y="530352"/>
            <a:ext cx="8526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306060" y="1200151"/>
            <a:ext cx="4038600" cy="843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 sz="1000"/>
            </a:lvl2pPr>
            <a:lvl3pPr indent="-285750" lvl="2" marL="1371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3pPr>
            <a:lvl4pPr indent="-279400" lvl="3" marL="18288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indent="-273050" lvl="4" marL="22860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 sz="7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7" name="Google Shape;97;p12"/>
          <p:cNvSpPr txBox="1"/>
          <p:nvPr>
            <p:ph idx="2" type="body"/>
          </p:nvPr>
        </p:nvSpPr>
        <p:spPr>
          <a:xfrm>
            <a:off x="4572630" y="1200151"/>
            <a:ext cx="4038600" cy="843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/>
            </a:lvl2pPr>
            <a:lvl3pPr indent="-285750" lvl="2" marL="1371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3pPr>
            <a:lvl4pPr indent="-279400" lvl="3" marL="18288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4pPr>
            <a:lvl5pPr indent="-273050" lvl="4" marL="22860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309563" y="530352"/>
            <a:ext cx="8526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6261353" y="2035054"/>
            <a:ext cx="2313840" cy="2592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Georgia"/>
                <a:ea typeface="Georgia"/>
                <a:cs typeface="Georgia"/>
                <a:sym typeface="Georgia"/>
              </a:defRPr>
            </a:lvl1pPr>
            <a:lvl2pPr indent="-279400" lvl="1" marL="9144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Char char="▪"/>
              <a:defRPr sz="800"/>
            </a:lvl2pPr>
            <a:lvl3pPr indent="-279400" lvl="2" marL="13716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3pPr>
            <a:lvl4pPr indent="-273050" lvl="3" marL="1828800" algn="ctr">
              <a:lnSpc>
                <a:spcPct val="11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4pPr>
            <a:lvl5pPr indent="-279400" lvl="4" marL="22860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7" name="Google Shape;107;p13"/>
          <p:cNvSpPr txBox="1"/>
          <p:nvPr>
            <p:ph idx="2" type="body"/>
          </p:nvPr>
        </p:nvSpPr>
        <p:spPr>
          <a:xfrm>
            <a:off x="3419140" y="2035054"/>
            <a:ext cx="2313840" cy="2592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Georgia"/>
                <a:ea typeface="Georgia"/>
                <a:cs typeface="Georgia"/>
                <a:sym typeface="Georgia"/>
              </a:defRPr>
            </a:lvl1pPr>
            <a:lvl2pPr indent="-279400" lvl="1" marL="9144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Char char="▪"/>
              <a:defRPr sz="800"/>
            </a:lvl2pPr>
            <a:lvl3pPr indent="-279400" lvl="2" marL="13716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3pPr>
            <a:lvl4pPr indent="-273050" lvl="3" marL="1828800" algn="ctr">
              <a:lnSpc>
                <a:spcPct val="11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4pPr>
            <a:lvl5pPr indent="-279400" lvl="4" marL="22860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8" name="Google Shape;108;p13"/>
          <p:cNvSpPr txBox="1"/>
          <p:nvPr>
            <p:ph idx="3" type="body"/>
          </p:nvPr>
        </p:nvSpPr>
        <p:spPr>
          <a:xfrm>
            <a:off x="559062" y="2035054"/>
            <a:ext cx="2313840" cy="2592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Georgia"/>
                <a:ea typeface="Georgia"/>
                <a:cs typeface="Georgia"/>
                <a:sym typeface="Georgia"/>
              </a:defRPr>
            </a:lvl1pPr>
            <a:lvl2pPr indent="-279400" lvl="1" marL="9144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Char char="▪"/>
              <a:defRPr sz="800"/>
            </a:lvl2pPr>
            <a:lvl3pPr indent="-279400" lvl="2" marL="13716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3pPr>
            <a:lvl4pPr indent="-273050" lvl="3" marL="1828800" algn="ctr">
              <a:lnSpc>
                <a:spcPct val="11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4pPr>
            <a:lvl5pPr indent="-279400" lvl="4" marL="22860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5953919" y="1478164"/>
            <a:ext cx="0" cy="3073209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3"/>
          <p:cNvCxnSpPr/>
          <p:nvPr/>
        </p:nvCxnSpPr>
        <p:spPr>
          <a:xfrm>
            <a:off x="3183218" y="1478164"/>
            <a:ext cx="0" cy="3073209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">
  <p:cSld name="Four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309563" y="530352"/>
            <a:ext cx="8526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299648" y="2633626"/>
            <a:ext cx="1969163" cy="1993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79400" lvl="2" marL="13716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3pPr>
            <a:lvl4pPr indent="-273050" lvl="3" marL="1828800" algn="ctr">
              <a:lnSpc>
                <a:spcPct val="11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4pPr>
            <a:lvl5pPr indent="-279400" lvl="4" marL="22860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grpSp>
        <p:nvGrpSpPr>
          <p:cNvPr id="117" name="Google Shape;117;p14"/>
          <p:cNvGrpSpPr/>
          <p:nvPr/>
        </p:nvGrpSpPr>
        <p:grpSpPr>
          <a:xfrm>
            <a:off x="2365072" y="1766923"/>
            <a:ext cx="4386367" cy="2447565"/>
            <a:chOff x="2365072" y="1766923"/>
            <a:chExt cx="4386367" cy="2447565"/>
          </a:xfrm>
        </p:grpSpPr>
        <p:cxnSp>
          <p:nvCxnSpPr>
            <p:cNvPr id="118" name="Google Shape;118;p14"/>
            <p:cNvCxnSpPr/>
            <p:nvPr/>
          </p:nvCxnSpPr>
          <p:spPr>
            <a:xfrm>
              <a:off x="4558256" y="1766923"/>
              <a:ext cx="0" cy="244756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14"/>
            <p:cNvCxnSpPr/>
            <p:nvPr/>
          </p:nvCxnSpPr>
          <p:spPr>
            <a:xfrm>
              <a:off x="2365072" y="1766923"/>
              <a:ext cx="0" cy="244756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14"/>
            <p:cNvCxnSpPr/>
            <p:nvPr/>
          </p:nvCxnSpPr>
          <p:spPr>
            <a:xfrm>
              <a:off x="6751439" y="1766923"/>
              <a:ext cx="0" cy="244756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1" name="Google Shape;121;p14"/>
          <p:cNvSpPr txBox="1"/>
          <p:nvPr>
            <p:ph idx="2" type="body"/>
          </p:nvPr>
        </p:nvSpPr>
        <p:spPr>
          <a:xfrm>
            <a:off x="2488190" y="2633626"/>
            <a:ext cx="1969163" cy="1993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79400" lvl="2" marL="13716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3pPr>
            <a:lvl4pPr indent="-273050" lvl="3" marL="1828800" algn="ctr">
              <a:lnSpc>
                <a:spcPct val="11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4pPr>
            <a:lvl5pPr indent="-279400" lvl="4" marL="22860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2" name="Google Shape;122;p14"/>
          <p:cNvSpPr txBox="1"/>
          <p:nvPr>
            <p:ph idx="3" type="body"/>
          </p:nvPr>
        </p:nvSpPr>
        <p:spPr>
          <a:xfrm>
            <a:off x="4676732" y="2633626"/>
            <a:ext cx="1969163" cy="1993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79400" lvl="2" marL="13716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3pPr>
            <a:lvl4pPr indent="-273050" lvl="3" marL="1828800" algn="ctr">
              <a:lnSpc>
                <a:spcPct val="11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4pPr>
            <a:lvl5pPr indent="-279400" lvl="4" marL="22860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3" name="Google Shape;123;p14"/>
          <p:cNvSpPr txBox="1"/>
          <p:nvPr>
            <p:ph idx="4" type="body"/>
          </p:nvPr>
        </p:nvSpPr>
        <p:spPr>
          <a:xfrm>
            <a:off x="6865275" y="2633626"/>
            <a:ext cx="1969163" cy="1993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79400" lvl="2" marL="13716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3pPr>
            <a:lvl4pPr indent="-273050" lvl="3" marL="1828800" algn="ctr">
              <a:lnSpc>
                <a:spcPct val="11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4pPr>
            <a:lvl5pPr indent="-279400" lvl="4" marL="22860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ntent">
  <p:cSld name="Six Conte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309563" y="530352"/>
            <a:ext cx="8526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5"/>
          <p:cNvSpPr txBox="1"/>
          <p:nvPr>
            <p:ph idx="1" type="body"/>
          </p:nvPr>
        </p:nvSpPr>
        <p:spPr>
          <a:xfrm>
            <a:off x="309563" y="1297342"/>
            <a:ext cx="1352550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latin typeface="Georgia"/>
                <a:ea typeface="Georgia"/>
                <a:cs typeface="Georgia"/>
                <a:sym typeface="Georgia"/>
              </a:defRPr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3pPr>
            <a:lvl4pPr indent="-28575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79400" lvl="4" marL="22860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2" type="body"/>
          </p:nvPr>
        </p:nvSpPr>
        <p:spPr>
          <a:xfrm>
            <a:off x="1744028" y="1297342"/>
            <a:ext cx="1352550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latin typeface="Georgia"/>
                <a:ea typeface="Georgia"/>
                <a:cs typeface="Georgia"/>
                <a:sym typeface="Georgia"/>
              </a:defRPr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3pPr>
            <a:lvl4pPr indent="-28575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79400" lvl="4" marL="22860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5"/>
          <p:cNvSpPr txBox="1"/>
          <p:nvPr>
            <p:ph idx="3" type="body"/>
          </p:nvPr>
        </p:nvSpPr>
        <p:spPr>
          <a:xfrm>
            <a:off x="3178493" y="1297342"/>
            <a:ext cx="1352550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latin typeface="Georgia"/>
                <a:ea typeface="Georgia"/>
                <a:cs typeface="Georgia"/>
                <a:sym typeface="Georgia"/>
              </a:defRPr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3pPr>
            <a:lvl4pPr indent="-28575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79400" lvl="4" marL="22860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5"/>
          <p:cNvSpPr txBox="1"/>
          <p:nvPr>
            <p:ph idx="4" type="body"/>
          </p:nvPr>
        </p:nvSpPr>
        <p:spPr>
          <a:xfrm>
            <a:off x="4612958" y="1297342"/>
            <a:ext cx="1352550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latin typeface="Georgia"/>
                <a:ea typeface="Georgia"/>
                <a:cs typeface="Georgia"/>
                <a:sym typeface="Georgia"/>
              </a:defRPr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3pPr>
            <a:lvl4pPr indent="-28575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79400" lvl="4" marL="22860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5"/>
          <p:cNvSpPr txBox="1"/>
          <p:nvPr>
            <p:ph idx="5" type="body"/>
          </p:nvPr>
        </p:nvSpPr>
        <p:spPr>
          <a:xfrm>
            <a:off x="6047423" y="1297342"/>
            <a:ext cx="1352550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latin typeface="Georgia"/>
                <a:ea typeface="Georgia"/>
                <a:cs typeface="Georgia"/>
                <a:sym typeface="Georgia"/>
              </a:defRPr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3pPr>
            <a:lvl4pPr indent="-28575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79400" lvl="4" marL="22860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5"/>
          <p:cNvSpPr txBox="1"/>
          <p:nvPr>
            <p:ph idx="6" type="body"/>
          </p:nvPr>
        </p:nvSpPr>
        <p:spPr>
          <a:xfrm>
            <a:off x="7481888" y="1297342"/>
            <a:ext cx="1352550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Georgia"/>
                <a:ea typeface="Georgia"/>
                <a:cs typeface="Georgia"/>
                <a:sym typeface="Georgia"/>
              </a:defRPr>
            </a:lvl1pPr>
            <a:lvl2pPr indent="-298450" lvl="1" marL="9144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latin typeface="Georgia"/>
                <a:ea typeface="Georgia"/>
                <a:cs typeface="Georgia"/>
                <a:sym typeface="Georgia"/>
              </a:defRPr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3pPr>
            <a:lvl4pPr indent="-28575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79400" lvl="4" marL="22860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ntent with Focus">
  <p:cSld name="Six Content with Focu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title"/>
          </p:nvPr>
        </p:nvSpPr>
        <p:spPr>
          <a:xfrm>
            <a:off x="309563" y="530352"/>
            <a:ext cx="8526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309563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8" name="Google Shape;138;p16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6"/>
          <p:cNvSpPr txBox="1"/>
          <p:nvPr>
            <p:ph idx="2" type="body"/>
          </p:nvPr>
        </p:nvSpPr>
        <p:spPr>
          <a:xfrm>
            <a:off x="309563" y="3823493"/>
            <a:ext cx="2646768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42" name="Google Shape;142;p16"/>
          <p:cNvGrpSpPr/>
          <p:nvPr/>
        </p:nvGrpSpPr>
        <p:grpSpPr>
          <a:xfrm>
            <a:off x="1698178" y="1278798"/>
            <a:ext cx="5747656" cy="2502555"/>
            <a:chOff x="1698178" y="1278798"/>
            <a:chExt cx="5747656" cy="2502555"/>
          </a:xfrm>
        </p:grpSpPr>
        <p:cxnSp>
          <p:nvCxnSpPr>
            <p:cNvPr id="143" name="Google Shape;143;p16"/>
            <p:cNvCxnSpPr/>
            <p:nvPr/>
          </p:nvCxnSpPr>
          <p:spPr>
            <a:xfrm>
              <a:off x="4572006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p16"/>
            <p:cNvCxnSpPr/>
            <p:nvPr/>
          </p:nvCxnSpPr>
          <p:spPr>
            <a:xfrm>
              <a:off x="6008920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16"/>
            <p:cNvCxnSpPr/>
            <p:nvPr/>
          </p:nvCxnSpPr>
          <p:spPr>
            <a:xfrm>
              <a:off x="7445834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16"/>
            <p:cNvCxnSpPr/>
            <p:nvPr/>
          </p:nvCxnSpPr>
          <p:spPr>
            <a:xfrm>
              <a:off x="3135092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16"/>
            <p:cNvCxnSpPr/>
            <p:nvPr/>
          </p:nvCxnSpPr>
          <p:spPr>
            <a:xfrm>
              <a:off x="1698178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8" name="Google Shape;148;p16"/>
          <p:cNvGrpSpPr/>
          <p:nvPr/>
        </p:nvGrpSpPr>
        <p:grpSpPr>
          <a:xfrm>
            <a:off x="1698178" y="4207617"/>
            <a:ext cx="5747656" cy="412510"/>
            <a:chOff x="1698178" y="1278798"/>
            <a:chExt cx="5747656" cy="2502555"/>
          </a:xfrm>
        </p:grpSpPr>
        <p:cxnSp>
          <p:nvCxnSpPr>
            <p:cNvPr id="149" name="Google Shape;149;p16"/>
            <p:cNvCxnSpPr/>
            <p:nvPr/>
          </p:nvCxnSpPr>
          <p:spPr>
            <a:xfrm>
              <a:off x="4572006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16"/>
            <p:cNvCxnSpPr/>
            <p:nvPr/>
          </p:nvCxnSpPr>
          <p:spPr>
            <a:xfrm>
              <a:off x="6008920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16"/>
            <p:cNvCxnSpPr/>
            <p:nvPr/>
          </p:nvCxnSpPr>
          <p:spPr>
            <a:xfrm>
              <a:off x="7445834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16"/>
            <p:cNvCxnSpPr/>
            <p:nvPr/>
          </p:nvCxnSpPr>
          <p:spPr>
            <a:xfrm>
              <a:off x="3135092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" name="Google Shape;153;p16"/>
            <p:cNvCxnSpPr/>
            <p:nvPr/>
          </p:nvCxnSpPr>
          <p:spPr>
            <a:xfrm>
              <a:off x="1698178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4" name="Google Shape;154;p16"/>
          <p:cNvSpPr txBox="1"/>
          <p:nvPr>
            <p:ph idx="3" type="body"/>
          </p:nvPr>
        </p:nvSpPr>
        <p:spPr>
          <a:xfrm>
            <a:off x="542925" y="4255000"/>
            <a:ext cx="879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16"/>
          <p:cNvSpPr txBox="1"/>
          <p:nvPr>
            <p:ph idx="4" type="body"/>
          </p:nvPr>
        </p:nvSpPr>
        <p:spPr>
          <a:xfrm>
            <a:off x="1981214" y="4255000"/>
            <a:ext cx="879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6"/>
          <p:cNvSpPr txBox="1"/>
          <p:nvPr>
            <p:ph idx="5" type="body"/>
          </p:nvPr>
        </p:nvSpPr>
        <p:spPr>
          <a:xfrm>
            <a:off x="3419503" y="4255000"/>
            <a:ext cx="879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6" type="body"/>
          </p:nvPr>
        </p:nvSpPr>
        <p:spPr>
          <a:xfrm>
            <a:off x="4857792" y="4255000"/>
            <a:ext cx="879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16"/>
          <p:cNvSpPr txBox="1"/>
          <p:nvPr>
            <p:ph idx="7" type="body"/>
          </p:nvPr>
        </p:nvSpPr>
        <p:spPr>
          <a:xfrm>
            <a:off x="6296081" y="4255000"/>
            <a:ext cx="879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16"/>
          <p:cNvSpPr txBox="1"/>
          <p:nvPr>
            <p:ph idx="8" type="body"/>
          </p:nvPr>
        </p:nvSpPr>
        <p:spPr>
          <a:xfrm>
            <a:off x="7734371" y="4255000"/>
            <a:ext cx="879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16"/>
          <p:cNvSpPr txBox="1"/>
          <p:nvPr>
            <p:ph idx="9" type="body"/>
          </p:nvPr>
        </p:nvSpPr>
        <p:spPr>
          <a:xfrm>
            <a:off x="1745067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1" name="Google Shape;161;p16"/>
          <p:cNvSpPr txBox="1"/>
          <p:nvPr>
            <p:ph idx="13" type="body"/>
          </p:nvPr>
        </p:nvSpPr>
        <p:spPr>
          <a:xfrm>
            <a:off x="3180571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2" name="Google Shape;162;p16"/>
          <p:cNvSpPr txBox="1"/>
          <p:nvPr>
            <p:ph idx="14" type="body"/>
          </p:nvPr>
        </p:nvSpPr>
        <p:spPr>
          <a:xfrm>
            <a:off x="4616075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3" name="Google Shape;163;p16"/>
          <p:cNvSpPr txBox="1"/>
          <p:nvPr>
            <p:ph idx="15" type="body"/>
          </p:nvPr>
        </p:nvSpPr>
        <p:spPr>
          <a:xfrm>
            <a:off x="6051579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4" name="Google Shape;164;p16"/>
          <p:cNvSpPr txBox="1"/>
          <p:nvPr>
            <p:ph idx="16" type="body"/>
          </p:nvPr>
        </p:nvSpPr>
        <p:spPr>
          <a:xfrm>
            <a:off x="7487084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5" name="Google Shape;165;p16"/>
          <p:cNvSpPr txBox="1"/>
          <p:nvPr>
            <p:ph idx="17" type="body"/>
          </p:nvPr>
        </p:nvSpPr>
        <p:spPr>
          <a:xfrm>
            <a:off x="377847" y="1976708"/>
            <a:ext cx="120967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730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Char char="▪"/>
              <a:defRPr sz="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6"/>
          <p:cNvSpPr txBox="1"/>
          <p:nvPr>
            <p:ph idx="18" type="body"/>
          </p:nvPr>
        </p:nvSpPr>
        <p:spPr>
          <a:xfrm>
            <a:off x="1817570" y="1976708"/>
            <a:ext cx="120967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730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Char char="▪"/>
              <a:defRPr sz="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6"/>
          <p:cNvSpPr txBox="1"/>
          <p:nvPr>
            <p:ph idx="19" type="body"/>
          </p:nvPr>
        </p:nvSpPr>
        <p:spPr>
          <a:xfrm>
            <a:off x="3257293" y="1976708"/>
            <a:ext cx="120967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730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Char char="▪"/>
              <a:defRPr sz="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20" type="body"/>
          </p:nvPr>
        </p:nvSpPr>
        <p:spPr>
          <a:xfrm>
            <a:off x="4697016" y="1976708"/>
            <a:ext cx="120967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730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Char char="▪"/>
              <a:defRPr sz="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21" type="body"/>
          </p:nvPr>
        </p:nvSpPr>
        <p:spPr>
          <a:xfrm>
            <a:off x="6136739" y="1976708"/>
            <a:ext cx="120967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730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Char char="▪"/>
              <a:defRPr sz="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22" type="body"/>
          </p:nvPr>
        </p:nvSpPr>
        <p:spPr>
          <a:xfrm>
            <a:off x="7576460" y="1976708"/>
            <a:ext cx="120967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730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Noto Sans Symbols"/>
              <a:buChar char="▪"/>
              <a:defRPr sz="7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1" name="Google Shape;171;p16"/>
          <p:cNvCxnSpPr/>
          <p:nvPr/>
        </p:nvCxnSpPr>
        <p:spPr>
          <a:xfrm flipH="1" rot="10800000">
            <a:off x="310541" y="4016262"/>
            <a:ext cx="8496578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16"/>
          <p:cNvCxnSpPr/>
          <p:nvPr/>
        </p:nvCxnSpPr>
        <p:spPr>
          <a:xfrm flipH="1" rot="10800000">
            <a:off x="853680" y="1857455"/>
            <a:ext cx="273851" cy="1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16"/>
          <p:cNvCxnSpPr/>
          <p:nvPr/>
        </p:nvCxnSpPr>
        <p:spPr>
          <a:xfrm flipH="1" rot="10800000">
            <a:off x="2285093" y="1857456"/>
            <a:ext cx="273851" cy="1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16"/>
          <p:cNvCxnSpPr/>
          <p:nvPr/>
        </p:nvCxnSpPr>
        <p:spPr>
          <a:xfrm flipH="1" rot="10800000">
            <a:off x="3716506" y="1857456"/>
            <a:ext cx="273851" cy="1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16"/>
          <p:cNvCxnSpPr/>
          <p:nvPr/>
        </p:nvCxnSpPr>
        <p:spPr>
          <a:xfrm flipH="1" rot="10800000">
            <a:off x="5147919" y="1857456"/>
            <a:ext cx="273851" cy="1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16"/>
          <p:cNvCxnSpPr/>
          <p:nvPr/>
        </p:nvCxnSpPr>
        <p:spPr>
          <a:xfrm flipH="1" rot="10800000">
            <a:off x="6579332" y="1858611"/>
            <a:ext cx="273851" cy="1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16"/>
          <p:cNvCxnSpPr/>
          <p:nvPr/>
        </p:nvCxnSpPr>
        <p:spPr>
          <a:xfrm flipH="1" rot="10800000">
            <a:off x="8010747" y="1857454"/>
            <a:ext cx="273851" cy="1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ntent with Quotes">
  <p:cSld name="Six Content with Quote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309563" y="530352"/>
            <a:ext cx="8526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309563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1" name="Google Shape;181;p17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7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7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4" name="Google Shape;184;p17"/>
          <p:cNvGrpSpPr/>
          <p:nvPr/>
        </p:nvGrpSpPr>
        <p:grpSpPr>
          <a:xfrm>
            <a:off x="1698178" y="1278799"/>
            <a:ext cx="5747656" cy="687506"/>
            <a:chOff x="1698178" y="1278798"/>
            <a:chExt cx="5747656" cy="2502555"/>
          </a:xfrm>
        </p:grpSpPr>
        <p:cxnSp>
          <p:nvCxnSpPr>
            <p:cNvPr id="185" name="Google Shape;185;p17"/>
            <p:cNvCxnSpPr/>
            <p:nvPr/>
          </p:nvCxnSpPr>
          <p:spPr>
            <a:xfrm>
              <a:off x="4572006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17"/>
            <p:cNvCxnSpPr/>
            <p:nvPr/>
          </p:nvCxnSpPr>
          <p:spPr>
            <a:xfrm>
              <a:off x="6008920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17"/>
            <p:cNvCxnSpPr/>
            <p:nvPr/>
          </p:nvCxnSpPr>
          <p:spPr>
            <a:xfrm>
              <a:off x="7445834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17"/>
            <p:cNvCxnSpPr/>
            <p:nvPr/>
          </p:nvCxnSpPr>
          <p:spPr>
            <a:xfrm>
              <a:off x="3135092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17"/>
            <p:cNvCxnSpPr/>
            <p:nvPr/>
          </p:nvCxnSpPr>
          <p:spPr>
            <a:xfrm>
              <a:off x="1698178" y="1278798"/>
              <a:ext cx="0" cy="2502555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0" name="Google Shape;190;p17"/>
          <p:cNvSpPr txBox="1"/>
          <p:nvPr>
            <p:ph idx="2" type="body"/>
          </p:nvPr>
        </p:nvSpPr>
        <p:spPr>
          <a:xfrm>
            <a:off x="1745067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1" name="Google Shape;191;p17"/>
          <p:cNvSpPr txBox="1"/>
          <p:nvPr>
            <p:ph idx="3" type="body"/>
          </p:nvPr>
        </p:nvSpPr>
        <p:spPr>
          <a:xfrm>
            <a:off x="3180571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2" name="Google Shape;192;p17"/>
          <p:cNvSpPr txBox="1"/>
          <p:nvPr>
            <p:ph idx="4" type="body"/>
          </p:nvPr>
        </p:nvSpPr>
        <p:spPr>
          <a:xfrm>
            <a:off x="4616075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3" name="Google Shape;193;p17"/>
          <p:cNvSpPr txBox="1"/>
          <p:nvPr>
            <p:ph idx="5" type="body"/>
          </p:nvPr>
        </p:nvSpPr>
        <p:spPr>
          <a:xfrm>
            <a:off x="6051579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4" name="Google Shape;194;p17"/>
          <p:cNvSpPr txBox="1"/>
          <p:nvPr>
            <p:ph idx="6" type="body"/>
          </p:nvPr>
        </p:nvSpPr>
        <p:spPr>
          <a:xfrm>
            <a:off x="7487084" y="1292548"/>
            <a:ext cx="1340482" cy="48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6035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3pPr>
            <a:lvl4pPr indent="-254000" lvl="3" marL="182880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4pPr>
            <a:lvl5pPr indent="-26035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Char char="–"/>
              <a:defRPr sz="5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195" name="Google Shape;195;p17"/>
          <p:cNvCxnSpPr/>
          <p:nvPr/>
        </p:nvCxnSpPr>
        <p:spPr>
          <a:xfrm>
            <a:off x="4558830" y="2620607"/>
            <a:ext cx="0" cy="1992644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17"/>
          <p:cNvCxnSpPr/>
          <p:nvPr/>
        </p:nvCxnSpPr>
        <p:spPr>
          <a:xfrm>
            <a:off x="0" y="227856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17"/>
          <p:cNvSpPr txBox="1"/>
          <p:nvPr>
            <p:ph idx="7" type="body"/>
          </p:nvPr>
        </p:nvSpPr>
        <p:spPr>
          <a:xfrm>
            <a:off x="1087901" y="4134632"/>
            <a:ext cx="2445006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8" name="Google Shape;198;p17"/>
          <p:cNvSpPr txBox="1"/>
          <p:nvPr>
            <p:ph idx="8" type="body"/>
          </p:nvPr>
        </p:nvSpPr>
        <p:spPr>
          <a:xfrm>
            <a:off x="5522397" y="4134632"/>
            <a:ext cx="2445006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9" name="Google Shape;199;p17"/>
          <p:cNvSpPr txBox="1"/>
          <p:nvPr>
            <p:ph idx="9" type="body"/>
          </p:nvPr>
        </p:nvSpPr>
        <p:spPr>
          <a:xfrm>
            <a:off x="749396" y="3726140"/>
            <a:ext cx="3122016" cy="1846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13" type="body"/>
          </p:nvPr>
        </p:nvSpPr>
        <p:spPr>
          <a:xfrm>
            <a:off x="5047069" y="3633807"/>
            <a:ext cx="33956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with Exhibits">
  <p:cSld name="Three Content with Exhibit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>
            <a:off x="309563" y="530352"/>
            <a:ext cx="8526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8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8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8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" name="Google Shape;206;p18"/>
          <p:cNvCxnSpPr/>
          <p:nvPr/>
        </p:nvCxnSpPr>
        <p:spPr>
          <a:xfrm>
            <a:off x="4572000" y="1348723"/>
            <a:ext cx="0" cy="1751987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18"/>
          <p:cNvSpPr txBox="1"/>
          <p:nvPr>
            <p:ph idx="1" type="body"/>
          </p:nvPr>
        </p:nvSpPr>
        <p:spPr>
          <a:xfrm>
            <a:off x="5563647" y="2658303"/>
            <a:ext cx="2445006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b="1" sz="7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2" type="body"/>
          </p:nvPr>
        </p:nvSpPr>
        <p:spPr>
          <a:xfrm>
            <a:off x="5088319" y="2298259"/>
            <a:ext cx="3395662" cy="2031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3" type="body"/>
          </p:nvPr>
        </p:nvSpPr>
        <p:spPr>
          <a:xfrm>
            <a:off x="315900" y="1305975"/>
            <a:ext cx="4097338" cy="521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10" name="Google Shape;210;p18"/>
          <p:cNvCxnSpPr/>
          <p:nvPr/>
        </p:nvCxnSpPr>
        <p:spPr>
          <a:xfrm>
            <a:off x="391886" y="3348217"/>
            <a:ext cx="8346478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rant">
  <p:cSld name="Quadran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title"/>
          </p:nvPr>
        </p:nvSpPr>
        <p:spPr>
          <a:xfrm>
            <a:off x="309563" y="530352"/>
            <a:ext cx="8526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9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19"/>
          <p:cNvSpPr txBox="1"/>
          <p:nvPr>
            <p:ph idx="1" type="body"/>
          </p:nvPr>
        </p:nvSpPr>
        <p:spPr>
          <a:xfrm>
            <a:off x="479840" y="1709104"/>
            <a:ext cx="3839222" cy="577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79400" lvl="2" marL="13716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3pPr>
            <a:lvl4pPr indent="-273050" lvl="3" marL="1828800" algn="ctr">
              <a:lnSpc>
                <a:spcPct val="11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4pPr>
            <a:lvl5pPr indent="-279400" lvl="4" marL="22860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217" name="Google Shape;217;p19"/>
          <p:cNvCxnSpPr/>
          <p:nvPr/>
        </p:nvCxnSpPr>
        <p:spPr>
          <a:xfrm>
            <a:off x="4558256" y="1533173"/>
            <a:ext cx="0" cy="3073203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19"/>
          <p:cNvCxnSpPr/>
          <p:nvPr/>
        </p:nvCxnSpPr>
        <p:spPr>
          <a:xfrm flipH="1" rot="10800000">
            <a:off x="4941837" y="3069774"/>
            <a:ext cx="3726341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19"/>
          <p:cNvCxnSpPr/>
          <p:nvPr/>
        </p:nvCxnSpPr>
        <p:spPr>
          <a:xfrm flipH="1" rot="10800000">
            <a:off x="536281" y="3069774"/>
            <a:ext cx="3726341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19"/>
          <p:cNvSpPr txBox="1"/>
          <p:nvPr>
            <p:ph idx="2" type="body"/>
          </p:nvPr>
        </p:nvSpPr>
        <p:spPr>
          <a:xfrm>
            <a:off x="1176948" y="2425262"/>
            <a:ext cx="2445006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14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b="1" sz="7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3" type="body"/>
          </p:nvPr>
        </p:nvSpPr>
        <p:spPr>
          <a:xfrm>
            <a:off x="4885396" y="1709104"/>
            <a:ext cx="3839222" cy="577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79400" lvl="2" marL="13716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3pPr>
            <a:lvl4pPr indent="-273050" lvl="3" marL="1828800" algn="ctr">
              <a:lnSpc>
                <a:spcPct val="11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4pPr>
            <a:lvl5pPr indent="-279400" lvl="4" marL="22860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22" name="Google Shape;222;p19"/>
          <p:cNvSpPr txBox="1"/>
          <p:nvPr>
            <p:ph idx="4" type="body"/>
          </p:nvPr>
        </p:nvSpPr>
        <p:spPr>
          <a:xfrm>
            <a:off x="5582504" y="2425262"/>
            <a:ext cx="2445006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14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b="1" sz="7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3" name="Google Shape;223;p19"/>
          <p:cNvSpPr txBox="1"/>
          <p:nvPr>
            <p:ph idx="5" type="body"/>
          </p:nvPr>
        </p:nvSpPr>
        <p:spPr>
          <a:xfrm>
            <a:off x="479840" y="3489776"/>
            <a:ext cx="3839222" cy="577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79400" lvl="2" marL="13716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3pPr>
            <a:lvl4pPr indent="-273050" lvl="3" marL="1828800" algn="ctr">
              <a:lnSpc>
                <a:spcPct val="11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4pPr>
            <a:lvl5pPr indent="-279400" lvl="4" marL="22860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24" name="Google Shape;224;p19"/>
          <p:cNvSpPr txBox="1"/>
          <p:nvPr>
            <p:ph idx="6" type="body"/>
          </p:nvPr>
        </p:nvSpPr>
        <p:spPr>
          <a:xfrm>
            <a:off x="1176948" y="4205934"/>
            <a:ext cx="2445006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14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b="1" sz="7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5" name="Google Shape;225;p19"/>
          <p:cNvSpPr txBox="1"/>
          <p:nvPr>
            <p:ph idx="7" type="body"/>
          </p:nvPr>
        </p:nvSpPr>
        <p:spPr>
          <a:xfrm>
            <a:off x="4885396" y="3489776"/>
            <a:ext cx="3839222" cy="577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79400" lvl="2" marL="13716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3pPr>
            <a:lvl4pPr indent="-273050" lvl="3" marL="1828800" algn="ctr">
              <a:lnSpc>
                <a:spcPct val="11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 sz="700"/>
            </a:lvl4pPr>
            <a:lvl5pPr indent="-279400" lvl="4" marL="2286000" algn="ctr">
              <a:lnSpc>
                <a:spcPct val="11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26" name="Google Shape;226;p19"/>
          <p:cNvSpPr txBox="1"/>
          <p:nvPr>
            <p:ph idx="8" type="body"/>
          </p:nvPr>
        </p:nvSpPr>
        <p:spPr>
          <a:xfrm>
            <a:off x="5582504" y="4205934"/>
            <a:ext cx="2445006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14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b="1" sz="700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>
            <a:off x="309562" y="530352"/>
            <a:ext cx="85248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0"/>
          <p:cNvSpPr txBox="1"/>
          <p:nvPr>
            <p:ph idx="1" type="body"/>
          </p:nvPr>
        </p:nvSpPr>
        <p:spPr>
          <a:xfrm>
            <a:off x="309562" y="1784519"/>
            <a:ext cx="392555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 sz="1000"/>
            </a:lvl2pPr>
            <a:lvl3pPr indent="-285750" lvl="2" marL="1371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3pPr>
            <a:lvl4pPr indent="-279400" lvl="3" marL="18288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4pPr>
            <a:lvl5pPr indent="-273050" lvl="4" marL="22860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 sz="7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30" name="Google Shape;230;p20"/>
          <p:cNvSpPr txBox="1"/>
          <p:nvPr>
            <p:ph idx="2" type="body"/>
          </p:nvPr>
        </p:nvSpPr>
        <p:spPr>
          <a:xfrm>
            <a:off x="4899402" y="1300696"/>
            <a:ext cx="39270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1" name="Google Shape;231;p20"/>
          <p:cNvSpPr txBox="1"/>
          <p:nvPr>
            <p:ph idx="3" type="body"/>
          </p:nvPr>
        </p:nvSpPr>
        <p:spPr>
          <a:xfrm>
            <a:off x="4899402" y="1789281"/>
            <a:ext cx="3927096" cy="843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/>
            </a:lvl2pPr>
            <a:lvl3pPr indent="-285750" lvl="2" marL="1371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3pPr>
            <a:lvl4pPr indent="-279400" lvl="3" marL="18288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4pPr>
            <a:lvl5pPr indent="-273050" lvl="4" marL="22860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0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0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0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0"/>
          <p:cNvSpPr txBox="1"/>
          <p:nvPr>
            <p:ph idx="4" type="body"/>
          </p:nvPr>
        </p:nvSpPr>
        <p:spPr>
          <a:xfrm>
            <a:off x="314325" y="1300696"/>
            <a:ext cx="39270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309562" y="530352"/>
            <a:ext cx="85248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  <a:defRPr b="1"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309562" y="1327147"/>
            <a:ext cx="8524876" cy="1258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Left_Image Right">
  <p:cSld name="Comparison Left_Image Righ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title"/>
          </p:nvPr>
        </p:nvSpPr>
        <p:spPr>
          <a:xfrm>
            <a:off x="309562" y="530352"/>
            <a:ext cx="85248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1"/>
          <p:cNvSpPr txBox="1"/>
          <p:nvPr>
            <p:ph idx="1" type="body"/>
          </p:nvPr>
        </p:nvSpPr>
        <p:spPr>
          <a:xfrm>
            <a:off x="309562" y="1277361"/>
            <a:ext cx="39255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21"/>
          <p:cNvSpPr txBox="1"/>
          <p:nvPr>
            <p:ph idx="2" type="body"/>
          </p:nvPr>
        </p:nvSpPr>
        <p:spPr>
          <a:xfrm>
            <a:off x="309562" y="1784519"/>
            <a:ext cx="3925554" cy="843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▪"/>
              <a:defRPr/>
            </a:lvl2pPr>
            <a:lvl3pPr indent="-285750" lvl="2" marL="1371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3pPr>
            <a:lvl4pPr indent="-279400" lvl="3" marL="18288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/>
            </a:lvl4pPr>
            <a:lvl5pPr indent="-273050" lvl="4" marL="22860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21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1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1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21"/>
          <p:cNvSpPr/>
          <p:nvPr>
            <p:ph idx="3" type="pic"/>
          </p:nvPr>
        </p:nvSpPr>
        <p:spPr>
          <a:xfrm>
            <a:off x="4640263" y="1307148"/>
            <a:ext cx="4194175" cy="31892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>
            <p:ph type="title"/>
          </p:nvPr>
        </p:nvSpPr>
        <p:spPr>
          <a:xfrm>
            <a:off x="309563" y="530352"/>
            <a:ext cx="8526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2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2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2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1" showMasterSp="0">
  <p:cSld name="Gallery 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/>
          <p:nvPr>
            <p:ph idx="2" type="pic"/>
          </p:nvPr>
        </p:nvSpPr>
        <p:spPr>
          <a:xfrm>
            <a:off x="1" y="1"/>
            <a:ext cx="473826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23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3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23"/>
          <p:cNvSpPr txBox="1"/>
          <p:nvPr>
            <p:ph idx="1" type="body"/>
          </p:nvPr>
        </p:nvSpPr>
        <p:spPr>
          <a:xfrm>
            <a:off x="311944" y="4429641"/>
            <a:ext cx="2658137" cy="21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55" name="Google Shape;255;p23"/>
          <p:cNvCxnSpPr/>
          <p:nvPr/>
        </p:nvCxnSpPr>
        <p:spPr>
          <a:xfrm>
            <a:off x="311944" y="4270648"/>
            <a:ext cx="276225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4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09562" y="388987"/>
            <a:ext cx="8524875" cy="4924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09563" y="3742506"/>
            <a:ext cx="4702175" cy="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Head Simple" showMasterSp="0">
  <p:cSld name="Chapter Head Simple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body"/>
          </p:nvPr>
        </p:nvSpPr>
        <p:spPr>
          <a:xfrm>
            <a:off x="309563" y="1196432"/>
            <a:ext cx="77724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311944" y="4800785"/>
            <a:ext cx="2559843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Strategy&amp;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| PwC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309562" y="122664"/>
            <a:ext cx="883443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00"/>
              <a:buFont typeface="Georgia"/>
              <a:buNone/>
              <a:defRPr b="0" sz="78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Head Simple" showMasterSp="0">
  <p:cSld name="1_Chapter Head Simple">
    <p:bg>
      <p:bgPr>
        <a:solidFill>
          <a:srgbClr val="BFB9A7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idx="1" type="body"/>
          </p:nvPr>
        </p:nvSpPr>
        <p:spPr>
          <a:xfrm>
            <a:off x="309563" y="1196432"/>
            <a:ext cx="7772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311944" y="4800785"/>
            <a:ext cx="2559843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Strategy&amp;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| PwC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309562" y="358884"/>
            <a:ext cx="88344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eorgia"/>
              <a:buNone/>
              <a:defRPr b="0" sz="54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305501" y="2170783"/>
            <a:ext cx="8834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eorgia"/>
              <a:buNone/>
              <a:defRPr b="0" sz="2000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/>
        </p:nvSpPr>
        <p:spPr>
          <a:xfrm>
            <a:off x="311944" y="4800785"/>
            <a:ext cx="2559843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Strategy&amp; | PwC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" name="Google Shape;54;p7"/>
          <p:cNvCxnSpPr/>
          <p:nvPr/>
        </p:nvCxnSpPr>
        <p:spPr>
          <a:xfrm rot="10800000">
            <a:off x="4572000" y="1685531"/>
            <a:ext cx="0" cy="56911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8784" y="1382753"/>
            <a:ext cx="446429" cy="38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showMasterSp="0">
  <p:cSld name="Table of Conten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309562" y="388987"/>
            <a:ext cx="8524875" cy="4924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309563" y="3742125"/>
            <a:ext cx="1539785" cy="45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8"/>
          <p:cNvSpPr txBox="1"/>
          <p:nvPr/>
        </p:nvSpPr>
        <p:spPr>
          <a:xfrm>
            <a:off x="311944" y="4800785"/>
            <a:ext cx="2559843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Strategy&amp; | PwC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-9524" y="3346064"/>
            <a:ext cx="9141568" cy="98425"/>
          </a:xfrm>
          <a:custGeom>
            <a:rect b="b" l="l" r="r" t="t"/>
            <a:pathLst>
              <a:path extrusionOk="0" h="10000" w="10475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"/>
          <p:cNvSpPr txBox="1"/>
          <p:nvPr>
            <p:ph idx="2" type="body"/>
          </p:nvPr>
        </p:nvSpPr>
        <p:spPr>
          <a:xfrm>
            <a:off x="1932881" y="3742125"/>
            <a:ext cx="1539785" cy="45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 showMasterSp="0">
  <p:cSld name="Section Header 3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>
            <p:ph idx="2" type="pic"/>
          </p:nvPr>
        </p:nvSpPr>
        <p:spPr>
          <a:xfrm>
            <a:off x="3081339" y="0"/>
            <a:ext cx="6067424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9"/>
          <p:cNvSpPr txBox="1"/>
          <p:nvPr>
            <p:ph type="title"/>
          </p:nvPr>
        </p:nvSpPr>
        <p:spPr>
          <a:xfrm>
            <a:off x="305501" y="2136400"/>
            <a:ext cx="245832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  <a:defRPr b="0" sz="2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311945" y="3282696"/>
            <a:ext cx="2445006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/>
        </p:nvSpPr>
        <p:spPr>
          <a:xfrm>
            <a:off x="311944" y="4800785"/>
            <a:ext cx="2559843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Strategy&amp; |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PwC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>
            <a:off x="3039428" y="-5837"/>
            <a:ext cx="135608" cy="5148119"/>
            <a:chOff x="3039428" y="-5837"/>
            <a:chExt cx="135608" cy="5148119"/>
          </a:xfrm>
        </p:grpSpPr>
        <p:sp>
          <p:nvSpPr>
            <p:cNvPr id="74" name="Google Shape;74;p9"/>
            <p:cNvSpPr/>
            <p:nvPr/>
          </p:nvSpPr>
          <p:spPr>
            <a:xfrm rot="5400000">
              <a:off x="2992932" y="2522999"/>
              <a:ext cx="228599" cy="135608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 rot="-5400000">
              <a:off x="550555" y="2518612"/>
              <a:ext cx="5148119" cy="99220"/>
            </a:xfrm>
            <a:custGeom>
              <a:rect b="b" l="l" r="r" t="t"/>
              <a:pathLst>
                <a:path extrusionOk="0" h="10197" w="10023">
                  <a:moveTo>
                    <a:pt x="10023" y="0"/>
                  </a:moveTo>
                  <a:cubicBezTo>
                    <a:pt x="8399" y="163"/>
                    <a:pt x="6755" y="82"/>
                    <a:pt x="5131" y="245"/>
                  </a:cubicBezTo>
                  <a:cubicBezTo>
                    <a:pt x="5080" y="3562"/>
                    <a:pt x="5027" y="6880"/>
                    <a:pt x="4975" y="10197"/>
                  </a:cubicBezTo>
                  <a:cubicBezTo>
                    <a:pt x="4916" y="6880"/>
                    <a:pt x="4858" y="3562"/>
                    <a:pt x="4798" y="245"/>
                  </a:cubicBezTo>
                  <a:lnTo>
                    <a:pt x="0" y="245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rience Photo" showMasterSp="0">
  <p:cSld name="Experience Photo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/>
          <p:nvPr>
            <p:ph type="title"/>
          </p:nvPr>
        </p:nvSpPr>
        <p:spPr>
          <a:xfrm>
            <a:off x="307532" y="2218908"/>
            <a:ext cx="852893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b="0" sz="3200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/>
        </p:nvSpPr>
        <p:spPr>
          <a:xfrm>
            <a:off x="311944" y="4800785"/>
            <a:ext cx="2559843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PwC’s Digital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Services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3" name="Google Shape;83;p10"/>
          <p:cNvCxnSpPr/>
          <p:nvPr/>
        </p:nvCxnSpPr>
        <p:spPr>
          <a:xfrm rot="10800000">
            <a:off x="4572000" y="1816156"/>
            <a:ext cx="0" cy="569119"/>
          </a:xfrm>
          <a:prstGeom prst="straightConnector1">
            <a:avLst/>
          </a:prstGeom>
          <a:noFill/>
          <a:ln cap="flat" cmpd="sng" w="9525">
            <a:solidFill>
              <a:srgbClr val="81101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685800" y="1698321"/>
            <a:ext cx="77724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9563" y="530352"/>
            <a:ext cx="85264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  <a:defRPr b="1" i="1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9563" y="1255152"/>
            <a:ext cx="8526462" cy="843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rtl="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–"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24070" y="527602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311944" y="4800785"/>
            <a:ext cx="2559843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Strategy&amp; | PwC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-3347" y="1004580"/>
            <a:ext cx="9141568" cy="98425"/>
          </a:xfrm>
          <a:custGeom>
            <a:rect b="b" l="l" r="r" t="t"/>
            <a:pathLst>
              <a:path extrusionOk="0" h="10000" w="10475">
                <a:moveTo>
                  <a:pt x="10475" y="0"/>
                </a:moveTo>
                <a:lnTo>
                  <a:pt x="1334" y="0"/>
                </a:lnTo>
                <a:cubicBezTo>
                  <a:pt x="1303" y="3333"/>
                  <a:pt x="1272" y="6667"/>
                  <a:pt x="1242" y="10000"/>
                </a:cubicBezTo>
                <a:cubicBezTo>
                  <a:pt x="1207" y="6667"/>
                  <a:pt x="1172" y="3333"/>
                  <a:pt x="1138" y="0"/>
                </a:cubicBezTo>
                <a:lnTo>
                  <a:pt x="0" y="0"/>
                </a:ln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9" Type="http://schemas.openxmlformats.org/officeDocument/2006/relationships/image" Target="../media/image59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2.jpg"/><Relationship Id="rId5" Type="http://schemas.openxmlformats.org/officeDocument/2006/relationships/image" Target="../media/image65.png"/><Relationship Id="rId6" Type="http://schemas.openxmlformats.org/officeDocument/2006/relationships/image" Target="../media/image58.png"/><Relationship Id="rId7" Type="http://schemas.openxmlformats.org/officeDocument/2006/relationships/image" Target="../media/image12.png"/><Relationship Id="rId8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6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Relationship Id="rId5" Type="http://schemas.openxmlformats.org/officeDocument/2006/relationships/image" Target="../media/image67.png"/><Relationship Id="rId6" Type="http://schemas.openxmlformats.org/officeDocument/2006/relationships/image" Target="../media/image70.png"/><Relationship Id="rId7" Type="http://schemas.openxmlformats.org/officeDocument/2006/relationships/image" Target="../media/image75.png"/><Relationship Id="rId8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jpg"/><Relationship Id="rId10" Type="http://schemas.openxmlformats.org/officeDocument/2006/relationships/image" Target="../media/image9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9" Type="http://schemas.openxmlformats.org/officeDocument/2006/relationships/image" Target="../media/image11.jpg"/><Relationship Id="rId5" Type="http://schemas.openxmlformats.org/officeDocument/2006/relationships/image" Target="../media/image5.jp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9.png"/><Relationship Id="rId4" Type="http://schemas.openxmlformats.org/officeDocument/2006/relationships/image" Target="../media/image71.png"/><Relationship Id="rId9" Type="http://schemas.openxmlformats.org/officeDocument/2006/relationships/image" Target="../media/image80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4.png"/><Relationship Id="rId8" Type="http://schemas.openxmlformats.org/officeDocument/2006/relationships/image" Target="../media/image78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5" Type="http://schemas.openxmlformats.org/officeDocument/2006/relationships/image" Target="../media/image88.png"/><Relationship Id="rId6" Type="http://schemas.openxmlformats.org/officeDocument/2006/relationships/image" Target="../media/image82.png"/><Relationship Id="rId7" Type="http://schemas.openxmlformats.org/officeDocument/2006/relationships/image" Target="../media/image85.png"/><Relationship Id="rId8" Type="http://schemas.openxmlformats.org/officeDocument/2006/relationships/image" Target="../media/image8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3.png"/><Relationship Id="rId13" Type="http://schemas.openxmlformats.org/officeDocument/2006/relationships/image" Target="../media/image23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5" Type="http://schemas.openxmlformats.org/officeDocument/2006/relationships/image" Target="../media/image25.png"/><Relationship Id="rId1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0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45.jpg"/><Relationship Id="rId7" Type="http://schemas.openxmlformats.org/officeDocument/2006/relationships/image" Target="../media/image41.jpg"/><Relationship Id="rId8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44.png"/><Relationship Id="rId9" Type="http://schemas.openxmlformats.org/officeDocument/2006/relationships/image" Target="../media/image43.png"/><Relationship Id="rId5" Type="http://schemas.openxmlformats.org/officeDocument/2006/relationships/image" Target="../media/image33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Relationship Id="rId8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jp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ctrTitle"/>
          </p:nvPr>
        </p:nvSpPr>
        <p:spPr>
          <a:xfrm>
            <a:off x="308215" y="2032598"/>
            <a:ext cx="7773748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</a:pPr>
            <a:r>
              <a:rPr i="0" lang="en-US"/>
              <a:t>Greenfield PayCo market entry and case for change in Southeast Asia</a:t>
            </a:r>
            <a:endParaRPr i="0"/>
          </a:p>
        </p:txBody>
      </p:sp>
      <p:sp>
        <p:nvSpPr>
          <p:cNvPr id="266" name="Google Shape;266;p25"/>
          <p:cNvSpPr txBox="1"/>
          <p:nvPr>
            <p:ph idx="1" type="subTitle"/>
          </p:nvPr>
        </p:nvSpPr>
        <p:spPr>
          <a:xfrm>
            <a:off x="308215" y="1572418"/>
            <a:ext cx="7142452" cy="4431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ePayments Strategy</a:t>
            </a:r>
            <a:endParaRPr b="0"/>
          </a:p>
        </p:txBody>
      </p:sp>
      <p:sp>
        <p:nvSpPr>
          <p:cNvPr id="267" name="Google Shape;267;p25"/>
          <p:cNvSpPr txBox="1"/>
          <p:nvPr>
            <p:ph idx="2" type="body"/>
          </p:nvPr>
        </p:nvSpPr>
        <p:spPr>
          <a:xfrm>
            <a:off x="309563" y="380356"/>
            <a:ext cx="342423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/>
              <a:t>August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4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 u="sng"/>
              <a:t>Example:</a:t>
            </a:r>
            <a:r>
              <a:rPr lang="en-US"/>
              <a:t> Cash and ePayments are about cost neutral to hawkers – no compelling incentive to adopt ePayments</a:t>
            </a:r>
            <a:endParaRPr/>
          </a:p>
        </p:txBody>
      </p:sp>
      <p:sp>
        <p:nvSpPr>
          <p:cNvPr id="595" name="Google Shape;595;p34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596" name="Google Shape;596;p34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7" name="Google Shape;597;p34"/>
          <p:cNvSpPr txBox="1"/>
          <p:nvPr/>
        </p:nvSpPr>
        <p:spPr>
          <a:xfrm>
            <a:off x="311945" y="4541205"/>
            <a:ext cx="85224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1) Hourly opportunity cost is based on average per hour wage adjusted for realisable savings amount of $10; 2) ~$200,000 revenue per year is based on $560 revenue per day multiplied by 365 operational days per year; 3) Transaction fee range is based on competitive rates – XXX (0.8%) to Visa / Mastercard (3.0%); 4) Profitability is assumed to be 40% of revenue at $80,000 based on average gross margins for hawkers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XXX; PwC Strategy&amp; analysis</a:t>
            </a:r>
            <a:endParaRPr/>
          </a:p>
        </p:txBody>
      </p:sp>
      <p:sp>
        <p:nvSpPr>
          <p:cNvPr id="598" name="Google Shape;598;p34"/>
          <p:cNvSpPr txBox="1"/>
          <p:nvPr/>
        </p:nvSpPr>
        <p:spPr>
          <a:xfrm>
            <a:off x="352236" y="1138144"/>
            <a:ext cx="814070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Study: Cost of Cash vs. ePayments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p34"/>
          <p:cNvCxnSpPr/>
          <p:nvPr/>
        </p:nvCxnSpPr>
        <p:spPr>
          <a:xfrm>
            <a:off x="273957" y="2897788"/>
            <a:ext cx="855095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00" name="Google Shape;600;p34"/>
          <p:cNvSpPr/>
          <p:nvPr/>
        </p:nvSpPr>
        <p:spPr>
          <a:xfrm>
            <a:off x="283038" y="1357575"/>
            <a:ext cx="5275937" cy="1501712"/>
          </a:xfrm>
          <a:prstGeom prst="rect">
            <a:avLst/>
          </a:prstGeom>
          <a:solidFill>
            <a:srgbClr val="E6D0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4"/>
          <p:cNvSpPr txBox="1"/>
          <p:nvPr/>
        </p:nvSpPr>
        <p:spPr>
          <a:xfrm>
            <a:off x="409927" y="1422861"/>
            <a:ext cx="214085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Scenario 1: Cash Only</a:t>
            </a:r>
            <a:endParaRPr/>
          </a:p>
        </p:txBody>
      </p:sp>
      <p:sp>
        <p:nvSpPr>
          <p:cNvPr id="602" name="Google Shape;602;p34"/>
          <p:cNvSpPr txBox="1"/>
          <p:nvPr/>
        </p:nvSpPr>
        <p:spPr>
          <a:xfrm>
            <a:off x="547046" y="1945332"/>
            <a:ext cx="147870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 Kit only accepts payments by cash – collecting $560 in cash per day for 140 bowls of fish soup </a:t>
            </a:r>
            <a:endParaRPr/>
          </a:p>
        </p:txBody>
      </p:sp>
      <p:sp>
        <p:nvSpPr>
          <p:cNvPr id="603" name="Google Shape;603;p34"/>
          <p:cNvSpPr txBox="1"/>
          <p:nvPr/>
        </p:nvSpPr>
        <p:spPr>
          <a:xfrm>
            <a:off x="2228935" y="1965368"/>
            <a:ext cx="147870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of day, Chun Kit counts the total cash collected, ensuring it matches to number of bowls sold</a:t>
            </a:r>
            <a:endParaRPr/>
          </a:p>
        </p:txBody>
      </p:sp>
      <p:sp>
        <p:nvSpPr>
          <p:cNvPr id="604" name="Google Shape;604;p34"/>
          <p:cNvSpPr txBox="1"/>
          <p:nvPr/>
        </p:nvSpPr>
        <p:spPr>
          <a:xfrm>
            <a:off x="3794652" y="1958722"/>
            <a:ext cx="154676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 Kit goes to the bank to deposit the proceeds for the day, </a:t>
            </a: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spending a total 1 hour for reconciliation and banking</a:t>
            </a:r>
            <a:endParaRPr/>
          </a:p>
        </p:txBody>
      </p:sp>
      <p:sp>
        <p:nvSpPr>
          <p:cNvPr id="605" name="Google Shape;605;p34"/>
          <p:cNvSpPr/>
          <p:nvPr/>
        </p:nvSpPr>
        <p:spPr>
          <a:xfrm>
            <a:off x="3770201" y="1622817"/>
            <a:ext cx="1662875" cy="285812"/>
          </a:xfrm>
          <a:prstGeom prst="chevron">
            <a:avLst>
              <a:gd fmla="val 3183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72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Banking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4"/>
          <p:cNvSpPr/>
          <p:nvPr/>
        </p:nvSpPr>
        <p:spPr>
          <a:xfrm>
            <a:off x="3975846" y="1674366"/>
            <a:ext cx="219872" cy="161022"/>
          </a:xfrm>
          <a:custGeom>
            <a:rect b="b" l="l" r="r" t="t"/>
            <a:pathLst>
              <a:path extrusionOk="0" h="236" w="300">
                <a:moveTo>
                  <a:pt x="9" y="85"/>
                </a:moveTo>
                <a:lnTo>
                  <a:pt x="291" y="85"/>
                </a:lnTo>
                <a:lnTo>
                  <a:pt x="291" y="76"/>
                </a:lnTo>
                <a:lnTo>
                  <a:pt x="300" y="76"/>
                </a:lnTo>
                <a:lnTo>
                  <a:pt x="149" y="0"/>
                </a:lnTo>
                <a:lnTo>
                  <a:pt x="0" y="76"/>
                </a:lnTo>
                <a:lnTo>
                  <a:pt x="9" y="76"/>
                </a:lnTo>
                <a:lnTo>
                  <a:pt x="9" y="85"/>
                </a:lnTo>
                <a:close/>
                <a:moveTo>
                  <a:pt x="291" y="216"/>
                </a:moveTo>
                <a:lnTo>
                  <a:pt x="271" y="216"/>
                </a:lnTo>
                <a:lnTo>
                  <a:pt x="271" y="208"/>
                </a:lnTo>
                <a:lnTo>
                  <a:pt x="266" y="208"/>
                </a:lnTo>
                <a:lnTo>
                  <a:pt x="264" y="96"/>
                </a:lnTo>
                <a:lnTo>
                  <a:pt x="271" y="96"/>
                </a:lnTo>
                <a:lnTo>
                  <a:pt x="271" y="85"/>
                </a:lnTo>
                <a:lnTo>
                  <a:pt x="262" y="85"/>
                </a:lnTo>
                <a:lnTo>
                  <a:pt x="232" y="85"/>
                </a:lnTo>
                <a:lnTo>
                  <a:pt x="225" y="85"/>
                </a:lnTo>
                <a:lnTo>
                  <a:pt x="225" y="96"/>
                </a:lnTo>
                <a:lnTo>
                  <a:pt x="232" y="96"/>
                </a:lnTo>
                <a:lnTo>
                  <a:pt x="229" y="208"/>
                </a:lnTo>
                <a:lnTo>
                  <a:pt x="225" y="208"/>
                </a:lnTo>
                <a:lnTo>
                  <a:pt x="225" y="216"/>
                </a:lnTo>
                <a:lnTo>
                  <a:pt x="206" y="216"/>
                </a:lnTo>
                <a:lnTo>
                  <a:pt x="206" y="208"/>
                </a:lnTo>
                <a:lnTo>
                  <a:pt x="200" y="208"/>
                </a:lnTo>
                <a:lnTo>
                  <a:pt x="199" y="96"/>
                </a:lnTo>
                <a:lnTo>
                  <a:pt x="206" y="96"/>
                </a:lnTo>
                <a:lnTo>
                  <a:pt x="206" y="85"/>
                </a:lnTo>
                <a:lnTo>
                  <a:pt x="197" y="85"/>
                </a:lnTo>
                <a:lnTo>
                  <a:pt x="167" y="85"/>
                </a:lnTo>
                <a:lnTo>
                  <a:pt x="160" y="85"/>
                </a:lnTo>
                <a:lnTo>
                  <a:pt x="160" y="96"/>
                </a:lnTo>
                <a:lnTo>
                  <a:pt x="167" y="96"/>
                </a:lnTo>
                <a:lnTo>
                  <a:pt x="163" y="208"/>
                </a:lnTo>
                <a:lnTo>
                  <a:pt x="160" y="208"/>
                </a:lnTo>
                <a:lnTo>
                  <a:pt x="160" y="216"/>
                </a:lnTo>
                <a:lnTo>
                  <a:pt x="140" y="216"/>
                </a:lnTo>
                <a:lnTo>
                  <a:pt x="140" y="208"/>
                </a:lnTo>
                <a:lnTo>
                  <a:pt x="135" y="208"/>
                </a:lnTo>
                <a:lnTo>
                  <a:pt x="133" y="96"/>
                </a:lnTo>
                <a:lnTo>
                  <a:pt x="140" y="96"/>
                </a:lnTo>
                <a:lnTo>
                  <a:pt x="140" y="85"/>
                </a:lnTo>
                <a:lnTo>
                  <a:pt x="131" y="85"/>
                </a:lnTo>
                <a:lnTo>
                  <a:pt x="101" y="85"/>
                </a:lnTo>
                <a:lnTo>
                  <a:pt x="94" y="85"/>
                </a:lnTo>
                <a:lnTo>
                  <a:pt x="94" y="96"/>
                </a:lnTo>
                <a:lnTo>
                  <a:pt x="101" y="96"/>
                </a:lnTo>
                <a:lnTo>
                  <a:pt x="97" y="208"/>
                </a:lnTo>
                <a:lnTo>
                  <a:pt x="94" y="208"/>
                </a:lnTo>
                <a:lnTo>
                  <a:pt x="94" y="216"/>
                </a:lnTo>
                <a:lnTo>
                  <a:pt x="74" y="216"/>
                </a:lnTo>
                <a:lnTo>
                  <a:pt x="74" y="208"/>
                </a:lnTo>
                <a:lnTo>
                  <a:pt x="69" y="208"/>
                </a:lnTo>
                <a:lnTo>
                  <a:pt x="67" y="96"/>
                </a:lnTo>
                <a:lnTo>
                  <a:pt x="74" y="96"/>
                </a:lnTo>
                <a:lnTo>
                  <a:pt x="74" y="85"/>
                </a:lnTo>
                <a:lnTo>
                  <a:pt x="66" y="85"/>
                </a:lnTo>
                <a:lnTo>
                  <a:pt x="35" y="85"/>
                </a:lnTo>
                <a:lnTo>
                  <a:pt x="28" y="85"/>
                </a:lnTo>
                <a:lnTo>
                  <a:pt x="28" y="96"/>
                </a:lnTo>
                <a:lnTo>
                  <a:pt x="35" y="96"/>
                </a:lnTo>
                <a:lnTo>
                  <a:pt x="32" y="208"/>
                </a:lnTo>
                <a:lnTo>
                  <a:pt x="28" y="208"/>
                </a:lnTo>
                <a:lnTo>
                  <a:pt x="28" y="216"/>
                </a:lnTo>
                <a:lnTo>
                  <a:pt x="9" y="216"/>
                </a:lnTo>
                <a:lnTo>
                  <a:pt x="9" y="227"/>
                </a:lnTo>
                <a:lnTo>
                  <a:pt x="0" y="227"/>
                </a:lnTo>
                <a:lnTo>
                  <a:pt x="0" y="236"/>
                </a:lnTo>
                <a:lnTo>
                  <a:pt x="9" y="236"/>
                </a:lnTo>
                <a:lnTo>
                  <a:pt x="291" y="236"/>
                </a:lnTo>
                <a:lnTo>
                  <a:pt x="300" y="236"/>
                </a:lnTo>
                <a:lnTo>
                  <a:pt x="300" y="227"/>
                </a:lnTo>
                <a:lnTo>
                  <a:pt x="291" y="227"/>
                </a:lnTo>
                <a:lnTo>
                  <a:pt x="291" y="2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4"/>
          <p:cNvSpPr/>
          <p:nvPr/>
        </p:nvSpPr>
        <p:spPr>
          <a:xfrm>
            <a:off x="2114583" y="1622817"/>
            <a:ext cx="1662875" cy="285812"/>
          </a:xfrm>
          <a:prstGeom prst="chevron">
            <a:avLst>
              <a:gd fmla="val 3183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72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Reconciliation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4"/>
          <p:cNvSpPr/>
          <p:nvPr/>
        </p:nvSpPr>
        <p:spPr>
          <a:xfrm>
            <a:off x="2237041" y="1693937"/>
            <a:ext cx="166374" cy="153930"/>
          </a:xfrm>
          <a:custGeom>
            <a:rect b="b" l="l" r="r" t="t"/>
            <a:pathLst>
              <a:path extrusionOk="0" h="168" w="200">
                <a:moveTo>
                  <a:pt x="102" y="134"/>
                </a:moveTo>
                <a:cubicBezTo>
                  <a:pt x="102" y="134"/>
                  <a:pt x="102" y="133"/>
                  <a:pt x="102" y="133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22" y="19"/>
                  <a:pt x="22" y="19"/>
                  <a:pt x="22" y="19"/>
                </a:cubicBezTo>
                <a:cubicBezTo>
                  <a:pt x="177" y="19"/>
                  <a:pt x="177" y="19"/>
                  <a:pt x="177" y="19"/>
                </a:cubicBezTo>
                <a:cubicBezTo>
                  <a:pt x="177" y="88"/>
                  <a:pt x="177" y="88"/>
                  <a:pt x="177" y="88"/>
                </a:cubicBezTo>
                <a:cubicBezTo>
                  <a:pt x="188" y="92"/>
                  <a:pt x="195" y="106"/>
                  <a:pt x="199" y="116"/>
                </a:cubicBezTo>
                <a:cubicBezTo>
                  <a:pt x="199" y="15"/>
                  <a:pt x="199" y="15"/>
                  <a:pt x="199" y="15"/>
                </a:cubicBezTo>
                <a:cubicBezTo>
                  <a:pt x="199" y="7"/>
                  <a:pt x="192" y="0"/>
                  <a:pt x="18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6"/>
                  <a:pt x="7" y="153"/>
                  <a:pt x="16" y="153"/>
                </a:cubicBezTo>
                <a:cubicBezTo>
                  <a:pt x="111" y="153"/>
                  <a:pt x="111" y="153"/>
                  <a:pt x="111" y="153"/>
                </a:cubicBezTo>
                <a:cubicBezTo>
                  <a:pt x="103" y="148"/>
                  <a:pt x="101" y="140"/>
                  <a:pt x="102" y="134"/>
                </a:cubicBezTo>
                <a:close/>
                <a:moveTo>
                  <a:pt x="183" y="104"/>
                </a:moveTo>
                <a:cubicBezTo>
                  <a:pt x="193" y="118"/>
                  <a:pt x="191" y="125"/>
                  <a:pt x="200" y="141"/>
                </a:cubicBezTo>
                <a:cubicBezTo>
                  <a:pt x="187" y="150"/>
                  <a:pt x="175" y="158"/>
                  <a:pt x="162" y="168"/>
                </a:cubicBezTo>
                <a:cubicBezTo>
                  <a:pt x="142" y="153"/>
                  <a:pt x="125" y="148"/>
                  <a:pt x="119" y="146"/>
                </a:cubicBezTo>
                <a:cubicBezTo>
                  <a:pt x="114" y="144"/>
                  <a:pt x="110" y="141"/>
                  <a:pt x="111" y="136"/>
                </a:cubicBezTo>
                <a:cubicBezTo>
                  <a:pt x="113" y="132"/>
                  <a:pt x="117" y="131"/>
                  <a:pt x="121" y="131"/>
                </a:cubicBezTo>
                <a:cubicBezTo>
                  <a:pt x="127" y="131"/>
                  <a:pt x="131" y="133"/>
                  <a:pt x="131" y="133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0" y="91"/>
                  <a:pt x="101" y="86"/>
                  <a:pt x="104" y="84"/>
                </a:cubicBezTo>
                <a:cubicBezTo>
                  <a:pt x="108" y="82"/>
                  <a:pt x="112" y="82"/>
                  <a:pt x="115" y="86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35" y="114"/>
                  <a:pt x="137" y="114"/>
                  <a:pt x="138" y="113"/>
                </a:cubicBezTo>
                <a:cubicBezTo>
                  <a:pt x="139" y="112"/>
                  <a:pt x="140" y="111"/>
                  <a:pt x="139" y="109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7" y="103"/>
                  <a:pt x="139" y="102"/>
                  <a:pt x="142" y="102"/>
                </a:cubicBezTo>
                <a:cubicBezTo>
                  <a:pt x="143" y="101"/>
                  <a:pt x="145" y="102"/>
                  <a:pt x="146" y="103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51" y="110"/>
                  <a:pt x="152" y="110"/>
                  <a:pt x="154" y="109"/>
                </a:cubicBezTo>
                <a:cubicBezTo>
                  <a:pt x="155" y="108"/>
                  <a:pt x="155" y="106"/>
                  <a:pt x="154" y="105"/>
                </a:cubicBezTo>
                <a:cubicBezTo>
                  <a:pt x="150" y="99"/>
                  <a:pt x="150" y="99"/>
                  <a:pt x="150" y="99"/>
                </a:cubicBezTo>
                <a:cubicBezTo>
                  <a:pt x="152" y="99"/>
                  <a:pt x="155" y="98"/>
                  <a:pt x="157" y="98"/>
                </a:cubicBezTo>
                <a:cubicBezTo>
                  <a:pt x="159" y="98"/>
                  <a:pt x="161" y="98"/>
                  <a:pt x="162" y="100"/>
                </a:cubicBezTo>
                <a:cubicBezTo>
                  <a:pt x="165" y="104"/>
                  <a:pt x="165" y="104"/>
                  <a:pt x="165" y="104"/>
                </a:cubicBezTo>
                <a:cubicBezTo>
                  <a:pt x="166" y="105"/>
                  <a:pt x="167" y="105"/>
                  <a:pt x="169" y="105"/>
                </a:cubicBezTo>
                <a:cubicBezTo>
                  <a:pt x="170" y="104"/>
                  <a:pt x="170" y="102"/>
                  <a:pt x="169" y="101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6" y="96"/>
                  <a:pt x="167" y="96"/>
                  <a:pt x="168" y="96"/>
                </a:cubicBezTo>
                <a:cubicBezTo>
                  <a:pt x="175" y="95"/>
                  <a:pt x="179" y="98"/>
                  <a:pt x="183" y="104"/>
                </a:cubicBezTo>
                <a:cubicBezTo>
                  <a:pt x="193" y="118"/>
                  <a:pt x="179" y="98"/>
                  <a:pt x="183" y="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4"/>
          <p:cNvSpPr/>
          <p:nvPr/>
        </p:nvSpPr>
        <p:spPr>
          <a:xfrm>
            <a:off x="816221" y="1794043"/>
            <a:ext cx="8786" cy="17716"/>
          </a:xfrm>
          <a:custGeom>
            <a:rect b="b" l="l" r="r" t="t"/>
            <a:pathLst>
              <a:path extrusionOk="0" h="14" w="8">
                <a:moveTo>
                  <a:pt x="0" y="0"/>
                </a:moveTo>
                <a:cubicBezTo>
                  <a:pt x="0" y="14"/>
                  <a:pt x="0" y="14"/>
                  <a:pt x="0" y="14"/>
                </a:cubicBezTo>
                <a:cubicBezTo>
                  <a:pt x="5" y="13"/>
                  <a:pt x="8" y="11"/>
                  <a:pt x="8" y="7"/>
                </a:cubicBezTo>
                <a:cubicBezTo>
                  <a:pt x="8" y="4"/>
                  <a:pt x="5" y="2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4"/>
          <p:cNvSpPr/>
          <p:nvPr/>
        </p:nvSpPr>
        <p:spPr>
          <a:xfrm>
            <a:off x="807013" y="1773091"/>
            <a:ext cx="7808" cy="12349"/>
          </a:xfrm>
          <a:custGeom>
            <a:rect b="b" l="l" r="r" t="t"/>
            <a:pathLst>
              <a:path extrusionOk="0" h="10" w="7">
                <a:moveTo>
                  <a:pt x="0" y="5"/>
                </a:moveTo>
                <a:cubicBezTo>
                  <a:pt x="0" y="7"/>
                  <a:pt x="3" y="9"/>
                  <a:pt x="7" y="1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0" y="0"/>
                  <a:pt x="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4"/>
          <p:cNvSpPr/>
          <p:nvPr/>
        </p:nvSpPr>
        <p:spPr>
          <a:xfrm>
            <a:off x="458964" y="1622817"/>
            <a:ext cx="1662875" cy="285812"/>
          </a:xfrm>
          <a:prstGeom prst="chevron">
            <a:avLst>
              <a:gd fmla="val 3183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72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Sales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4"/>
          <p:cNvSpPr/>
          <p:nvPr/>
        </p:nvSpPr>
        <p:spPr>
          <a:xfrm>
            <a:off x="745946" y="1688482"/>
            <a:ext cx="145152" cy="151289"/>
          </a:xfrm>
          <a:custGeom>
            <a:rect b="b" l="l" r="r" t="t"/>
            <a:pathLst>
              <a:path extrusionOk="0" h="131" w="132">
                <a:moveTo>
                  <a:pt x="74" y="0"/>
                </a:moveTo>
                <a:cubicBezTo>
                  <a:pt x="74" y="1"/>
                  <a:pt x="75" y="2"/>
                  <a:pt x="75" y="3"/>
                </a:cubicBezTo>
                <a:cubicBezTo>
                  <a:pt x="76" y="4"/>
                  <a:pt x="75" y="5"/>
                  <a:pt x="74" y="6"/>
                </a:cubicBezTo>
                <a:cubicBezTo>
                  <a:pt x="73" y="7"/>
                  <a:pt x="72" y="7"/>
                  <a:pt x="71" y="6"/>
                </a:cubicBezTo>
                <a:cubicBezTo>
                  <a:pt x="71" y="6"/>
                  <a:pt x="68" y="3"/>
                  <a:pt x="63" y="0"/>
                </a:cubicBezTo>
                <a:cubicBezTo>
                  <a:pt x="28" y="1"/>
                  <a:pt x="0" y="30"/>
                  <a:pt x="0" y="66"/>
                </a:cubicBezTo>
                <a:cubicBezTo>
                  <a:pt x="0" y="88"/>
                  <a:pt x="11" y="108"/>
                  <a:pt x="29" y="120"/>
                </a:cubicBezTo>
                <a:cubicBezTo>
                  <a:pt x="73" y="123"/>
                  <a:pt x="73" y="123"/>
                  <a:pt x="73" y="123"/>
                </a:cubicBezTo>
                <a:cubicBezTo>
                  <a:pt x="74" y="123"/>
                  <a:pt x="75" y="124"/>
                  <a:pt x="75" y="125"/>
                </a:cubicBezTo>
                <a:cubicBezTo>
                  <a:pt x="76" y="126"/>
                  <a:pt x="75" y="127"/>
                  <a:pt x="75" y="127"/>
                </a:cubicBezTo>
                <a:cubicBezTo>
                  <a:pt x="72" y="131"/>
                  <a:pt x="72" y="131"/>
                  <a:pt x="72" y="131"/>
                </a:cubicBezTo>
                <a:cubicBezTo>
                  <a:pt x="106" y="128"/>
                  <a:pt x="132" y="100"/>
                  <a:pt x="132" y="66"/>
                </a:cubicBezTo>
                <a:cubicBezTo>
                  <a:pt x="132" y="32"/>
                  <a:pt x="106" y="4"/>
                  <a:pt x="74" y="0"/>
                </a:cubicBezTo>
                <a:close/>
                <a:moveTo>
                  <a:pt x="69" y="103"/>
                </a:moveTo>
                <a:cubicBezTo>
                  <a:pt x="69" y="114"/>
                  <a:pt x="69" y="114"/>
                  <a:pt x="69" y="114"/>
                </a:cubicBezTo>
                <a:cubicBezTo>
                  <a:pt x="63" y="114"/>
                  <a:pt x="63" y="114"/>
                  <a:pt x="63" y="114"/>
                </a:cubicBezTo>
                <a:cubicBezTo>
                  <a:pt x="63" y="103"/>
                  <a:pt x="63" y="103"/>
                  <a:pt x="63" y="103"/>
                </a:cubicBezTo>
                <a:cubicBezTo>
                  <a:pt x="42" y="103"/>
                  <a:pt x="33" y="91"/>
                  <a:pt x="33" y="77"/>
                </a:cubicBezTo>
                <a:cubicBezTo>
                  <a:pt x="55" y="77"/>
                  <a:pt x="55" y="77"/>
                  <a:pt x="55" y="77"/>
                </a:cubicBezTo>
                <a:cubicBezTo>
                  <a:pt x="55" y="81"/>
                  <a:pt x="55" y="86"/>
                  <a:pt x="63" y="87"/>
                </a:cubicBezTo>
                <a:cubicBezTo>
                  <a:pt x="63" y="72"/>
                  <a:pt x="63" y="72"/>
                  <a:pt x="63" y="72"/>
                </a:cubicBezTo>
                <a:cubicBezTo>
                  <a:pt x="61" y="72"/>
                  <a:pt x="58" y="71"/>
                  <a:pt x="54" y="70"/>
                </a:cubicBezTo>
                <a:cubicBezTo>
                  <a:pt x="43" y="66"/>
                  <a:pt x="35" y="62"/>
                  <a:pt x="35" y="50"/>
                </a:cubicBezTo>
                <a:cubicBezTo>
                  <a:pt x="35" y="33"/>
                  <a:pt x="50" y="26"/>
                  <a:pt x="63" y="26"/>
                </a:cubicBezTo>
                <a:cubicBezTo>
                  <a:pt x="63" y="18"/>
                  <a:pt x="63" y="18"/>
                  <a:pt x="63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26"/>
                  <a:pt x="69" y="26"/>
                  <a:pt x="69" y="26"/>
                </a:cubicBezTo>
                <a:cubicBezTo>
                  <a:pt x="83" y="26"/>
                  <a:pt x="96" y="33"/>
                  <a:pt x="9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45"/>
                  <a:pt x="74" y="43"/>
                  <a:pt x="69" y="42"/>
                </a:cubicBezTo>
                <a:cubicBezTo>
                  <a:pt x="69" y="54"/>
                  <a:pt x="69" y="54"/>
                  <a:pt x="69" y="54"/>
                </a:cubicBezTo>
                <a:cubicBezTo>
                  <a:pt x="96" y="60"/>
                  <a:pt x="99" y="68"/>
                  <a:pt x="99" y="79"/>
                </a:cubicBezTo>
                <a:cubicBezTo>
                  <a:pt x="99" y="91"/>
                  <a:pt x="91" y="103"/>
                  <a:pt x="69" y="1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4"/>
          <p:cNvSpPr/>
          <p:nvPr/>
        </p:nvSpPr>
        <p:spPr>
          <a:xfrm rot="-5400000">
            <a:off x="3669628" y="-53327"/>
            <a:ext cx="99550" cy="320964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4"/>
          <p:cNvSpPr txBox="1"/>
          <p:nvPr/>
        </p:nvSpPr>
        <p:spPr>
          <a:xfrm>
            <a:off x="3087977" y="1364326"/>
            <a:ext cx="121931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hour </a:t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5887735" y="1348864"/>
            <a:ext cx="2968928" cy="250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of Handling Cash</a:t>
            </a:r>
            <a:endParaRPr/>
          </a:p>
        </p:txBody>
      </p:sp>
      <p:sp>
        <p:nvSpPr>
          <p:cNvPr id="616" name="Google Shape;616;p34"/>
          <p:cNvSpPr/>
          <p:nvPr/>
        </p:nvSpPr>
        <p:spPr>
          <a:xfrm rot="5400000">
            <a:off x="5342355" y="1995782"/>
            <a:ext cx="762000" cy="215412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4"/>
          <p:cNvSpPr/>
          <p:nvPr/>
        </p:nvSpPr>
        <p:spPr>
          <a:xfrm>
            <a:off x="5887735" y="1622817"/>
            <a:ext cx="2968928" cy="743012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hour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day of reconciliation and banking</a:t>
            </a:r>
            <a:endParaRPr/>
          </a:p>
          <a:p>
            <a:pPr indent="-171450" lvl="0" marL="17145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$10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hour opportunity cost to Chun Kit</a:t>
            </a:r>
            <a:r>
              <a:rPr baseline="30000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aseline="3000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365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days of operation per year</a:t>
            </a:r>
            <a:endParaRPr/>
          </a:p>
        </p:txBody>
      </p:sp>
      <p:sp>
        <p:nvSpPr>
          <p:cNvPr id="618" name="Google Shape;618;p34"/>
          <p:cNvSpPr/>
          <p:nvPr/>
        </p:nvSpPr>
        <p:spPr>
          <a:xfrm>
            <a:off x="5887735" y="2402893"/>
            <a:ext cx="1440143" cy="456394"/>
          </a:xfrm>
          <a:prstGeom prst="roundRect">
            <a:avLst>
              <a:gd fmla="val 16667" name="adj"/>
            </a:avLst>
          </a:prstGeom>
          <a:solidFill>
            <a:srgbClr val="EAE8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Opportunity cost per annum: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$3,650</a:t>
            </a:r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7366396" y="2402893"/>
            <a:ext cx="1473034" cy="456394"/>
          </a:xfrm>
          <a:prstGeom prst="roundRect">
            <a:avLst>
              <a:gd fmla="val 16667" name="adj"/>
            </a:avLst>
          </a:prstGeom>
          <a:solidFill>
            <a:srgbClr val="EAE8E2"/>
          </a:solidFill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Avg. impact to profitability</a:t>
            </a:r>
            <a:r>
              <a:rPr baseline="3000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~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5%</a:t>
            </a:r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283038" y="2938791"/>
            <a:ext cx="5290447" cy="1537997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4"/>
          <p:cNvSpPr txBox="1"/>
          <p:nvPr/>
        </p:nvSpPr>
        <p:spPr>
          <a:xfrm>
            <a:off x="409927" y="3004078"/>
            <a:ext cx="214085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Scenario 2: ePayments Only</a:t>
            </a:r>
            <a:endParaRPr/>
          </a:p>
        </p:txBody>
      </p:sp>
      <p:sp>
        <p:nvSpPr>
          <p:cNvPr id="622" name="Google Shape;622;p34"/>
          <p:cNvSpPr txBox="1"/>
          <p:nvPr/>
        </p:nvSpPr>
        <p:spPr>
          <a:xfrm>
            <a:off x="512512" y="3539940"/>
            <a:ext cx="147870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 Kit accepts ePayments for all 140 bowls of fish soup everyday, </a:t>
            </a: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incurring 0.8% - 3.0% transaction fee</a:t>
            </a:r>
            <a:endParaRPr/>
          </a:p>
        </p:txBody>
      </p:sp>
      <p:sp>
        <p:nvSpPr>
          <p:cNvPr id="623" name="Google Shape;623;p34"/>
          <p:cNvSpPr txBox="1"/>
          <p:nvPr/>
        </p:nvSpPr>
        <p:spPr>
          <a:xfrm>
            <a:off x="2243444" y="3546585"/>
            <a:ext cx="147870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 of day, Chun Kit performs bank reconciliation to ensure proceeds received matches bowls sold</a:t>
            </a:r>
            <a:endParaRPr/>
          </a:p>
        </p:txBody>
      </p:sp>
      <p:sp>
        <p:nvSpPr>
          <p:cNvPr id="624" name="Google Shape;624;p34"/>
          <p:cNvSpPr txBox="1"/>
          <p:nvPr/>
        </p:nvSpPr>
        <p:spPr>
          <a:xfrm>
            <a:off x="3877226" y="3539939"/>
            <a:ext cx="14787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 Kit goes home and his work is done for the day</a:t>
            </a:r>
            <a:endParaRPr/>
          </a:p>
        </p:txBody>
      </p:sp>
      <p:sp>
        <p:nvSpPr>
          <p:cNvPr id="625" name="Google Shape;625;p34"/>
          <p:cNvSpPr/>
          <p:nvPr/>
        </p:nvSpPr>
        <p:spPr>
          <a:xfrm>
            <a:off x="2129092" y="3204034"/>
            <a:ext cx="1677383" cy="285812"/>
          </a:xfrm>
          <a:prstGeom prst="chevron">
            <a:avLst>
              <a:gd fmla="val 31833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72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Reconciliation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34"/>
          <p:cNvSpPr/>
          <p:nvPr/>
        </p:nvSpPr>
        <p:spPr>
          <a:xfrm>
            <a:off x="2265526" y="3275154"/>
            <a:ext cx="175503" cy="153930"/>
          </a:xfrm>
          <a:custGeom>
            <a:rect b="b" l="l" r="r" t="t"/>
            <a:pathLst>
              <a:path extrusionOk="0" h="168" w="200">
                <a:moveTo>
                  <a:pt x="102" y="134"/>
                </a:moveTo>
                <a:cubicBezTo>
                  <a:pt x="102" y="134"/>
                  <a:pt x="102" y="133"/>
                  <a:pt x="102" y="133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22" y="19"/>
                  <a:pt x="22" y="19"/>
                  <a:pt x="22" y="19"/>
                </a:cubicBezTo>
                <a:cubicBezTo>
                  <a:pt x="177" y="19"/>
                  <a:pt x="177" y="19"/>
                  <a:pt x="177" y="19"/>
                </a:cubicBezTo>
                <a:cubicBezTo>
                  <a:pt x="177" y="88"/>
                  <a:pt x="177" y="88"/>
                  <a:pt x="177" y="88"/>
                </a:cubicBezTo>
                <a:cubicBezTo>
                  <a:pt x="188" y="92"/>
                  <a:pt x="195" y="106"/>
                  <a:pt x="199" y="116"/>
                </a:cubicBezTo>
                <a:cubicBezTo>
                  <a:pt x="199" y="15"/>
                  <a:pt x="199" y="15"/>
                  <a:pt x="199" y="15"/>
                </a:cubicBezTo>
                <a:cubicBezTo>
                  <a:pt x="199" y="7"/>
                  <a:pt x="192" y="0"/>
                  <a:pt x="18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6"/>
                  <a:pt x="7" y="153"/>
                  <a:pt x="16" y="153"/>
                </a:cubicBezTo>
                <a:cubicBezTo>
                  <a:pt x="111" y="153"/>
                  <a:pt x="111" y="153"/>
                  <a:pt x="111" y="153"/>
                </a:cubicBezTo>
                <a:cubicBezTo>
                  <a:pt x="103" y="148"/>
                  <a:pt x="101" y="140"/>
                  <a:pt x="102" y="134"/>
                </a:cubicBezTo>
                <a:close/>
                <a:moveTo>
                  <a:pt x="183" y="104"/>
                </a:moveTo>
                <a:cubicBezTo>
                  <a:pt x="193" y="118"/>
                  <a:pt x="191" y="125"/>
                  <a:pt x="200" y="141"/>
                </a:cubicBezTo>
                <a:cubicBezTo>
                  <a:pt x="187" y="150"/>
                  <a:pt x="175" y="158"/>
                  <a:pt x="162" y="168"/>
                </a:cubicBezTo>
                <a:cubicBezTo>
                  <a:pt x="142" y="153"/>
                  <a:pt x="125" y="148"/>
                  <a:pt x="119" y="146"/>
                </a:cubicBezTo>
                <a:cubicBezTo>
                  <a:pt x="114" y="144"/>
                  <a:pt x="110" y="141"/>
                  <a:pt x="111" y="136"/>
                </a:cubicBezTo>
                <a:cubicBezTo>
                  <a:pt x="113" y="132"/>
                  <a:pt x="117" y="131"/>
                  <a:pt x="121" y="131"/>
                </a:cubicBezTo>
                <a:cubicBezTo>
                  <a:pt x="127" y="131"/>
                  <a:pt x="131" y="133"/>
                  <a:pt x="131" y="133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0" y="91"/>
                  <a:pt x="101" y="86"/>
                  <a:pt x="104" y="84"/>
                </a:cubicBezTo>
                <a:cubicBezTo>
                  <a:pt x="108" y="82"/>
                  <a:pt x="112" y="82"/>
                  <a:pt x="115" y="86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35" y="114"/>
                  <a:pt x="137" y="114"/>
                  <a:pt x="138" y="113"/>
                </a:cubicBezTo>
                <a:cubicBezTo>
                  <a:pt x="139" y="112"/>
                  <a:pt x="140" y="111"/>
                  <a:pt x="139" y="109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7" y="103"/>
                  <a:pt x="139" y="102"/>
                  <a:pt x="142" y="102"/>
                </a:cubicBezTo>
                <a:cubicBezTo>
                  <a:pt x="143" y="101"/>
                  <a:pt x="145" y="102"/>
                  <a:pt x="146" y="103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51" y="110"/>
                  <a:pt x="152" y="110"/>
                  <a:pt x="154" y="109"/>
                </a:cubicBezTo>
                <a:cubicBezTo>
                  <a:pt x="155" y="108"/>
                  <a:pt x="155" y="106"/>
                  <a:pt x="154" y="105"/>
                </a:cubicBezTo>
                <a:cubicBezTo>
                  <a:pt x="150" y="99"/>
                  <a:pt x="150" y="99"/>
                  <a:pt x="150" y="99"/>
                </a:cubicBezTo>
                <a:cubicBezTo>
                  <a:pt x="152" y="99"/>
                  <a:pt x="155" y="98"/>
                  <a:pt x="157" y="98"/>
                </a:cubicBezTo>
                <a:cubicBezTo>
                  <a:pt x="159" y="98"/>
                  <a:pt x="161" y="98"/>
                  <a:pt x="162" y="100"/>
                </a:cubicBezTo>
                <a:cubicBezTo>
                  <a:pt x="165" y="104"/>
                  <a:pt x="165" y="104"/>
                  <a:pt x="165" y="104"/>
                </a:cubicBezTo>
                <a:cubicBezTo>
                  <a:pt x="166" y="105"/>
                  <a:pt x="167" y="105"/>
                  <a:pt x="169" y="105"/>
                </a:cubicBezTo>
                <a:cubicBezTo>
                  <a:pt x="170" y="104"/>
                  <a:pt x="170" y="102"/>
                  <a:pt x="169" y="101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6" y="96"/>
                  <a:pt x="167" y="96"/>
                  <a:pt x="168" y="96"/>
                </a:cubicBezTo>
                <a:cubicBezTo>
                  <a:pt x="175" y="95"/>
                  <a:pt x="179" y="98"/>
                  <a:pt x="183" y="104"/>
                </a:cubicBezTo>
                <a:cubicBezTo>
                  <a:pt x="193" y="118"/>
                  <a:pt x="179" y="98"/>
                  <a:pt x="183" y="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4"/>
          <p:cNvSpPr/>
          <p:nvPr/>
        </p:nvSpPr>
        <p:spPr>
          <a:xfrm>
            <a:off x="816221" y="3375260"/>
            <a:ext cx="8786" cy="17716"/>
          </a:xfrm>
          <a:custGeom>
            <a:rect b="b" l="l" r="r" t="t"/>
            <a:pathLst>
              <a:path extrusionOk="0" h="14" w="8">
                <a:moveTo>
                  <a:pt x="0" y="0"/>
                </a:moveTo>
                <a:cubicBezTo>
                  <a:pt x="0" y="14"/>
                  <a:pt x="0" y="14"/>
                  <a:pt x="0" y="14"/>
                </a:cubicBezTo>
                <a:cubicBezTo>
                  <a:pt x="5" y="13"/>
                  <a:pt x="8" y="11"/>
                  <a:pt x="8" y="7"/>
                </a:cubicBezTo>
                <a:cubicBezTo>
                  <a:pt x="8" y="4"/>
                  <a:pt x="5" y="2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4"/>
          <p:cNvSpPr/>
          <p:nvPr/>
        </p:nvSpPr>
        <p:spPr>
          <a:xfrm>
            <a:off x="807013" y="3354308"/>
            <a:ext cx="7808" cy="12349"/>
          </a:xfrm>
          <a:custGeom>
            <a:rect b="b" l="l" r="r" t="t"/>
            <a:pathLst>
              <a:path extrusionOk="0" h="10" w="7">
                <a:moveTo>
                  <a:pt x="0" y="5"/>
                </a:moveTo>
                <a:cubicBezTo>
                  <a:pt x="0" y="7"/>
                  <a:pt x="3" y="9"/>
                  <a:pt x="7" y="1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0" y="0"/>
                  <a:pt x="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4"/>
          <p:cNvSpPr/>
          <p:nvPr/>
        </p:nvSpPr>
        <p:spPr>
          <a:xfrm>
            <a:off x="458964" y="3204034"/>
            <a:ext cx="1677383" cy="285812"/>
          </a:xfrm>
          <a:prstGeom prst="chevron">
            <a:avLst>
              <a:gd fmla="val 31833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72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Sales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4"/>
          <p:cNvSpPr/>
          <p:nvPr/>
        </p:nvSpPr>
        <p:spPr>
          <a:xfrm>
            <a:off x="748450" y="3269699"/>
            <a:ext cx="146418" cy="151289"/>
          </a:xfrm>
          <a:custGeom>
            <a:rect b="b" l="l" r="r" t="t"/>
            <a:pathLst>
              <a:path extrusionOk="0" h="131" w="132">
                <a:moveTo>
                  <a:pt x="74" y="0"/>
                </a:moveTo>
                <a:cubicBezTo>
                  <a:pt x="74" y="1"/>
                  <a:pt x="75" y="2"/>
                  <a:pt x="75" y="3"/>
                </a:cubicBezTo>
                <a:cubicBezTo>
                  <a:pt x="76" y="4"/>
                  <a:pt x="75" y="5"/>
                  <a:pt x="74" y="6"/>
                </a:cubicBezTo>
                <a:cubicBezTo>
                  <a:pt x="73" y="7"/>
                  <a:pt x="72" y="7"/>
                  <a:pt x="71" y="6"/>
                </a:cubicBezTo>
                <a:cubicBezTo>
                  <a:pt x="71" y="6"/>
                  <a:pt x="68" y="3"/>
                  <a:pt x="63" y="0"/>
                </a:cubicBezTo>
                <a:cubicBezTo>
                  <a:pt x="28" y="1"/>
                  <a:pt x="0" y="30"/>
                  <a:pt x="0" y="66"/>
                </a:cubicBezTo>
                <a:cubicBezTo>
                  <a:pt x="0" y="88"/>
                  <a:pt x="11" y="108"/>
                  <a:pt x="29" y="120"/>
                </a:cubicBezTo>
                <a:cubicBezTo>
                  <a:pt x="73" y="123"/>
                  <a:pt x="73" y="123"/>
                  <a:pt x="73" y="123"/>
                </a:cubicBezTo>
                <a:cubicBezTo>
                  <a:pt x="74" y="123"/>
                  <a:pt x="75" y="124"/>
                  <a:pt x="75" y="125"/>
                </a:cubicBezTo>
                <a:cubicBezTo>
                  <a:pt x="76" y="126"/>
                  <a:pt x="75" y="127"/>
                  <a:pt x="75" y="127"/>
                </a:cubicBezTo>
                <a:cubicBezTo>
                  <a:pt x="72" y="131"/>
                  <a:pt x="72" y="131"/>
                  <a:pt x="72" y="131"/>
                </a:cubicBezTo>
                <a:cubicBezTo>
                  <a:pt x="106" y="128"/>
                  <a:pt x="132" y="100"/>
                  <a:pt x="132" y="66"/>
                </a:cubicBezTo>
                <a:cubicBezTo>
                  <a:pt x="132" y="32"/>
                  <a:pt x="106" y="4"/>
                  <a:pt x="74" y="0"/>
                </a:cubicBezTo>
                <a:close/>
                <a:moveTo>
                  <a:pt x="69" y="103"/>
                </a:moveTo>
                <a:cubicBezTo>
                  <a:pt x="69" y="114"/>
                  <a:pt x="69" y="114"/>
                  <a:pt x="69" y="114"/>
                </a:cubicBezTo>
                <a:cubicBezTo>
                  <a:pt x="63" y="114"/>
                  <a:pt x="63" y="114"/>
                  <a:pt x="63" y="114"/>
                </a:cubicBezTo>
                <a:cubicBezTo>
                  <a:pt x="63" y="103"/>
                  <a:pt x="63" y="103"/>
                  <a:pt x="63" y="103"/>
                </a:cubicBezTo>
                <a:cubicBezTo>
                  <a:pt x="42" y="103"/>
                  <a:pt x="33" y="91"/>
                  <a:pt x="33" y="77"/>
                </a:cubicBezTo>
                <a:cubicBezTo>
                  <a:pt x="55" y="77"/>
                  <a:pt x="55" y="77"/>
                  <a:pt x="55" y="77"/>
                </a:cubicBezTo>
                <a:cubicBezTo>
                  <a:pt x="55" y="81"/>
                  <a:pt x="55" y="86"/>
                  <a:pt x="63" y="87"/>
                </a:cubicBezTo>
                <a:cubicBezTo>
                  <a:pt x="63" y="72"/>
                  <a:pt x="63" y="72"/>
                  <a:pt x="63" y="72"/>
                </a:cubicBezTo>
                <a:cubicBezTo>
                  <a:pt x="61" y="72"/>
                  <a:pt x="58" y="71"/>
                  <a:pt x="54" y="70"/>
                </a:cubicBezTo>
                <a:cubicBezTo>
                  <a:pt x="43" y="66"/>
                  <a:pt x="35" y="62"/>
                  <a:pt x="35" y="50"/>
                </a:cubicBezTo>
                <a:cubicBezTo>
                  <a:pt x="35" y="33"/>
                  <a:pt x="50" y="26"/>
                  <a:pt x="63" y="26"/>
                </a:cubicBezTo>
                <a:cubicBezTo>
                  <a:pt x="63" y="18"/>
                  <a:pt x="63" y="18"/>
                  <a:pt x="63" y="18"/>
                </a:cubicBezTo>
                <a:cubicBezTo>
                  <a:pt x="69" y="18"/>
                  <a:pt x="69" y="18"/>
                  <a:pt x="69" y="18"/>
                </a:cubicBezTo>
                <a:cubicBezTo>
                  <a:pt x="69" y="26"/>
                  <a:pt x="69" y="26"/>
                  <a:pt x="69" y="26"/>
                </a:cubicBezTo>
                <a:cubicBezTo>
                  <a:pt x="83" y="26"/>
                  <a:pt x="96" y="33"/>
                  <a:pt x="96" y="50"/>
                </a:cubicBezTo>
                <a:cubicBezTo>
                  <a:pt x="76" y="50"/>
                  <a:pt x="76" y="50"/>
                  <a:pt x="76" y="50"/>
                </a:cubicBezTo>
                <a:cubicBezTo>
                  <a:pt x="76" y="45"/>
                  <a:pt x="74" y="43"/>
                  <a:pt x="69" y="42"/>
                </a:cubicBezTo>
                <a:cubicBezTo>
                  <a:pt x="69" y="54"/>
                  <a:pt x="69" y="54"/>
                  <a:pt x="69" y="54"/>
                </a:cubicBezTo>
                <a:cubicBezTo>
                  <a:pt x="96" y="60"/>
                  <a:pt x="99" y="68"/>
                  <a:pt x="99" y="79"/>
                </a:cubicBezTo>
                <a:cubicBezTo>
                  <a:pt x="99" y="91"/>
                  <a:pt x="91" y="103"/>
                  <a:pt x="69" y="1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4"/>
          <p:cNvSpPr/>
          <p:nvPr/>
        </p:nvSpPr>
        <p:spPr>
          <a:xfrm>
            <a:off x="3784710" y="3204034"/>
            <a:ext cx="1677383" cy="285812"/>
          </a:xfrm>
          <a:prstGeom prst="chevron">
            <a:avLst>
              <a:gd fmla="val 31833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72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4"/>
          <p:cNvSpPr/>
          <p:nvPr/>
        </p:nvSpPr>
        <p:spPr>
          <a:xfrm>
            <a:off x="3990355" y="3257711"/>
            <a:ext cx="205614" cy="188815"/>
          </a:xfrm>
          <a:custGeom>
            <a:rect b="b" l="l" r="r" t="t"/>
            <a:pathLst>
              <a:path extrusionOk="0" h="117" w="127">
                <a:moveTo>
                  <a:pt x="125" y="52"/>
                </a:moveTo>
                <a:cubicBezTo>
                  <a:pt x="67" y="2"/>
                  <a:pt x="67" y="2"/>
                  <a:pt x="67" y="2"/>
                </a:cubicBezTo>
                <a:cubicBezTo>
                  <a:pt x="65" y="0"/>
                  <a:pt x="62" y="0"/>
                  <a:pt x="60" y="2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9"/>
                  <a:pt x="35" y="8"/>
                  <a:pt x="34" y="8"/>
                </a:cubicBezTo>
                <a:cubicBezTo>
                  <a:pt x="21" y="8"/>
                  <a:pt x="21" y="8"/>
                  <a:pt x="21" y="8"/>
                </a:cubicBezTo>
                <a:cubicBezTo>
                  <a:pt x="20" y="8"/>
                  <a:pt x="19" y="9"/>
                  <a:pt x="19" y="10"/>
                </a:cubicBezTo>
                <a:cubicBezTo>
                  <a:pt x="19" y="37"/>
                  <a:pt x="19" y="37"/>
                  <a:pt x="19" y="37"/>
                </a:cubicBezTo>
                <a:cubicBezTo>
                  <a:pt x="2" y="52"/>
                  <a:pt x="2" y="52"/>
                  <a:pt x="2" y="52"/>
                </a:cubicBezTo>
                <a:cubicBezTo>
                  <a:pt x="0" y="54"/>
                  <a:pt x="1" y="56"/>
                  <a:pt x="4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12" y="115"/>
                  <a:pt x="14" y="117"/>
                  <a:pt x="17" y="117"/>
                </a:cubicBezTo>
                <a:cubicBezTo>
                  <a:pt x="49" y="117"/>
                  <a:pt x="49" y="117"/>
                  <a:pt x="49" y="117"/>
                </a:cubicBezTo>
                <a:cubicBezTo>
                  <a:pt x="49" y="80"/>
                  <a:pt x="49" y="80"/>
                  <a:pt x="49" y="80"/>
                </a:cubicBezTo>
                <a:cubicBezTo>
                  <a:pt x="49" y="78"/>
                  <a:pt x="50" y="78"/>
                  <a:pt x="51" y="78"/>
                </a:cubicBezTo>
                <a:cubicBezTo>
                  <a:pt x="76" y="78"/>
                  <a:pt x="76" y="78"/>
                  <a:pt x="76" y="78"/>
                </a:cubicBezTo>
                <a:cubicBezTo>
                  <a:pt x="77" y="78"/>
                  <a:pt x="78" y="78"/>
                  <a:pt x="78" y="80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110" y="117"/>
                  <a:pt x="110" y="117"/>
                  <a:pt x="110" y="117"/>
                </a:cubicBezTo>
                <a:cubicBezTo>
                  <a:pt x="113" y="117"/>
                  <a:pt x="115" y="115"/>
                  <a:pt x="115" y="112"/>
                </a:cubicBezTo>
                <a:cubicBezTo>
                  <a:pt x="115" y="56"/>
                  <a:pt x="115" y="56"/>
                  <a:pt x="115" y="56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26" y="56"/>
                  <a:pt x="127" y="54"/>
                  <a:pt x="125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4"/>
          <p:cNvSpPr/>
          <p:nvPr/>
        </p:nvSpPr>
        <p:spPr>
          <a:xfrm rot="5400000">
            <a:off x="5356864" y="3577489"/>
            <a:ext cx="762000" cy="215412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4"/>
          <p:cNvSpPr/>
          <p:nvPr/>
        </p:nvSpPr>
        <p:spPr>
          <a:xfrm>
            <a:off x="5902244" y="2935663"/>
            <a:ext cx="2954419" cy="2734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of ePayments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4"/>
          <p:cNvSpPr/>
          <p:nvPr/>
        </p:nvSpPr>
        <p:spPr>
          <a:xfrm>
            <a:off x="5902244" y="3239509"/>
            <a:ext cx="2954419" cy="743012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~$200,000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per year</a:t>
            </a:r>
            <a:r>
              <a:rPr baseline="3000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3000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0.8% – 3.0%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 per transaction</a:t>
            </a:r>
            <a:r>
              <a:rPr baseline="3000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aseline="3000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$20 mins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day at </a:t>
            </a: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$10 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hour</a:t>
            </a:r>
            <a:r>
              <a:rPr baseline="3000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aseline="3000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4"/>
          <p:cNvSpPr/>
          <p:nvPr/>
        </p:nvSpPr>
        <p:spPr>
          <a:xfrm>
            <a:off x="5887735" y="4020395"/>
            <a:ext cx="1440143" cy="456394"/>
          </a:xfrm>
          <a:prstGeom prst="roundRect">
            <a:avLst>
              <a:gd fmla="val 16667" name="adj"/>
            </a:avLst>
          </a:prstGeom>
          <a:solidFill>
            <a:srgbClr val="EAE8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Avg. annual trx fee: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$4,900</a:t>
            </a:r>
            <a:endParaRPr/>
          </a:p>
        </p:txBody>
      </p:sp>
      <p:sp>
        <p:nvSpPr>
          <p:cNvPr id="637" name="Google Shape;637;p34"/>
          <p:cNvSpPr/>
          <p:nvPr/>
        </p:nvSpPr>
        <p:spPr>
          <a:xfrm>
            <a:off x="7366396" y="4020395"/>
            <a:ext cx="1473034" cy="456394"/>
          </a:xfrm>
          <a:prstGeom prst="roundRect">
            <a:avLst>
              <a:gd fmla="val 16667" name="adj"/>
            </a:avLst>
          </a:prstGeom>
          <a:solidFill>
            <a:srgbClr val="EAE8E2"/>
          </a:solidFill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Avg. impact to profitability</a:t>
            </a:r>
            <a:r>
              <a:rPr baseline="3000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~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6%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4"/>
          <p:cNvSpPr/>
          <p:nvPr/>
        </p:nvSpPr>
        <p:spPr>
          <a:xfrm>
            <a:off x="7843213" y="1086938"/>
            <a:ext cx="991224" cy="1975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1600" lIns="36000" spcFirstLastPara="1" rIns="36000" wrap="square" tIns="21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ILLUSTRATIVE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4"/>
          <p:cNvSpPr/>
          <p:nvPr/>
        </p:nvSpPr>
        <p:spPr>
          <a:xfrm rot="-5400000">
            <a:off x="2881276" y="2362581"/>
            <a:ext cx="99550" cy="154269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2314140" y="2946759"/>
            <a:ext cx="1219313" cy="123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 mins</a:t>
            </a:r>
            <a:endParaRPr b="1" i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4"/>
          <p:cNvSpPr/>
          <p:nvPr/>
        </p:nvSpPr>
        <p:spPr>
          <a:xfrm>
            <a:off x="3383144" y="1382012"/>
            <a:ext cx="120716" cy="128041"/>
          </a:xfrm>
          <a:custGeom>
            <a:rect b="b" l="l" r="r" t="t"/>
            <a:pathLst>
              <a:path extrusionOk="0" h="860" w="861">
                <a:moveTo>
                  <a:pt x="621" y="203"/>
                </a:moveTo>
                <a:cubicBezTo>
                  <a:pt x="457" y="367"/>
                  <a:pt x="457" y="367"/>
                  <a:pt x="457" y="367"/>
                </a:cubicBezTo>
                <a:cubicBezTo>
                  <a:pt x="449" y="364"/>
                  <a:pt x="440" y="362"/>
                  <a:pt x="431" y="362"/>
                </a:cubicBezTo>
                <a:cubicBezTo>
                  <a:pt x="409" y="362"/>
                  <a:pt x="390" y="372"/>
                  <a:pt x="377" y="389"/>
                </a:cubicBezTo>
                <a:cubicBezTo>
                  <a:pt x="222" y="347"/>
                  <a:pt x="222" y="347"/>
                  <a:pt x="222" y="347"/>
                </a:cubicBezTo>
                <a:cubicBezTo>
                  <a:pt x="208" y="343"/>
                  <a:pt x="194" y="352"/>
                  <a:pt x="190" y="366"/>
                </a:cubicBezTo>
                <a:cubicBezTo>
                  <a:pt x="186" y="379"/>
                  <a:pt x="195" y="394"/>
                  <a:pt x="209" y="397"/>
                </a:cubicBezTo>
                <a:cubicBezTo>
                  <a:pt x="364" y="439"/>
                  <a:pt x="364" y="439"/>
                  <a:pt x="364" y="439"/>
                </a:cubicBezTo>
                <a:cubicBezTo>
                  <a:pt x="364" y="445"/>
                  <a:pt x="366" y="451"/>
                  <a:pt x="368" y="456"/>
                </a:cubicBezTo>
                <a:cubicBezTo>
                  <a:pt x="340" y="484"/>
                  <a:pt x="340" y="484"/>
                  <a:pt x="340" y="484"/>
                </a:cubicBezTo>
                <a:cubicBezTo>
                  <a:pt x="330" y="495"/>
                  <a:pt x="330" y="511"/>
                  <a:pt x="340" y="521"/>
                </a:cubicBezTo>
                <a:cubicBezTo>
                  <a:pt x="345" y="526"/>
                  <a:pt x="351" y="529"/>
                  <a:pt x="358" y="529"/>
                </a:cubicBezTo>
                <a:cubicBezTo>
                  <a:pt x="365" y="529"/>
                  <a:pt x="371" y="526"/>
                  <a:pt x="376" y="521"/>
                </a:cubicBezTo>
                <a:cubicBezTo>
                  <a:pt x="405" y="493"/>
                  <a:pt x="405" y="493"/>
                  <a:pt x="405" y="493"/>
                </a:cubicBezTo>
                <a:cubicBezTo>
                  <a:pt x="413" y="496"/>
                  <a:pt x="422" y="498"/>
                  <a:pt x="431" y="498"/>
                </a:cubicBezTo>
                <a:cubicBezTo>
                  <a:pt x="469" y="498"/>
                  <a:pt x="499" y="468"/>
                  <a:pt x="499" y="430"/>
                </a:cubicBezTo>
                <a:cubicBezTo>
                  <a:pt x="499" y="421"/>
                  <a:pt x="497" y="412"/>
                  <a:pt x="494" y="404"/>
                </a:cubicBezTo>
                <a:cubicBezTo>
                  <a:pt x="658" y="239"/>
                  <a:pt x="658" y="239"/>
                  <a:pt x="658" y="239"/>
                </a:cubicBezTo>
                <a:cubicBezTo>
                  <a:pt x="668" y="229"/>
                  <a:pt x="668" y="213"/>
                  <a:pt x="658" y="203"/>
                </a:cubicBezTo>
                <a:cubicBezTo>
                  <a:pt x="648" y="193"/>
                  <a:pt x="632" y="193"/>
                  <a:pt x="621" y="203"/>
                </a:cubicBezTo>
                <a:close/>
                <a:moveTo>
                  <a:pt x="431" y="464"/>
                </a:moveTo>
                <a:cubicBezTo>
                  <a:pt x="413" y="464"/>
                  <a:pt x="397" y="449"/>
                  <a:pt x="397" y="430"/>
                </a:cubicBezTo>
                <a:cubicBezTo>
                  <a:pt x="397" y="412"/>
                  <a:pt x="413" y="396"/>
                  <a:pt x="431" y="396"/>
                </a:cubicBezTo>
                <a:cubicBezTo>
                  <a:pt x="450" y="396"/>
                  <a:pt x="465" y="412"/>
                  <a:pt x="465" y="430"/>
                </a:cubicBezTo>
                <a:cubicBezTo>
                  <a:pt x="465" y="449"/>
                  <a:pt x="450" y="464"/>
                  <a:pt x="431" y="464"/>
                </a:cubicBezTo>
                <a:close/>
                <a:moveTo>
                  <a:pt x="431" y="0"/>
                </a:moveTo>
                <a:cubicBezTo>
                  <a:pt x="193" y="0"/>
                  <a:pt x="0" y="192"/>
                  <a:pt x="0" y="430"/>
                </a:cubicBezTo>
                <a:cubicBezTo>
                  <a:pt x="0" y="668"/>
                  <a:pt x="193" y="860"/>
                  <a:pt x="431" y="860"/>
                </a:cubicBezTo>
                <a:cubicBezTo>
                  <a:pt x="669" y="860"/>
                  <a:pt x="861" y="668"/>
                  <a:pt x="861" y="430"/>
                </a:cubicBezTo>
                <a:cubicBezTo>
                  <a:pt x="861" y="192"/>
                  <a:pt x="669" y="0"/>
                  <a:pt x="431" y="0"/>
                </a:cubicBezTo>
                <a:close/>
                <a:moveTo>
                  <a:pt x="452" y="790"/>
                </a:moveTo>
                <a:cubicBezTo>
                  <a:pt x="452" y="747"/>
                  <a:pt x="452" y="747"/>
                  <a:pt x="452" y="747"/>
                </a:cubicBezTo>
                <a:cubicBezTo>
                  <a:pt x="452" y="735"/>
                  <a:pt x="443" y="725"/>
                  <a:pt x="431" y="725"/>
                </a:cubicBezTo>
                <a:cubicBezTo>
                  <a:pt x="419" y="725"/>
                  <a:pt x="409" y="735"/>
                  <a:pt x="409" y="747"/>
                </a:cubicBezTo>
                <a:cubicBezTo>
                  <a:pt x="409" y="790"/>
                  <a:pt x="409" y="790"/>
                  <a:pt x="409" y="790"/>
                </a:cubicBezTo>
                <a:cubicBezTo>
                  <a:pt x="227" y="779"/>
                  <a:pt x="82" y="633"/>
                  <a:pt x="71" y="452"/>
                </a:cubicBezTo>
                <a:cubicBezTo>
                  <a:pt x="114" y="452"/>
                  <a:pt x="114" y="452"/>
                  <a:pt x="114" y="452"/>
                </a:cubicBezTo>
                <a:cubicBezTo>
                  <a:pt x="126" y="452"/>
                  <a:pt x="136" y="442"/>
                  <a:pt x="136" y="430"/>
                </a:cubicBezTo>
                <a:cubicBezTo>
                  <a:pt x="136" y="418"/>
                  <a:pt x="126" y="408"/>
                  <a:pt x="114" y="408"/>
                </a:cubicBezTo>
                <a:cubicBezTo>
                  <a:pt x="71" y="408"/>
                  <a:pt x="71" y="408"/>
                  <a:pt x="71" y="408"/>
                </a:cubicBezTo>
                <a:cubicBezTo>
                  <a:pt x="82" y="227"/>
                  <a:pt x="227" y="81"/>
                  <a:pt x="409" y="70"/>
                </a:cubicBezTo>
                <a:cubicBezTo>
                  <a:pt x="409" y="113"/>
                  <a:pt x="409" y="113"/>
                  <a:pt x="409" y="113"/>
                </a:cubicBezTo>
                <a:cubicBezTo>
                  <a:pt x="409" y="125"/>
                  <a:pt x="419" y="135"/>
                  <a:pt x="431" y="135"/>
                </a:cubicBezTo>
                <a:cubicBezTo>
                  <a:pt x="443" y="135"/>
                  <a:pt x="452" y="125"/>
                  <a:pt x="452" y="113"/>
                </a:cubicBezTo>
                <a:cubicBezTo>
                  <a:pt x="452" y="70"/>
                  <a:pt x="452" y="70"/>
                  <a:pt x="452" y="70"/>
                </a:cubicBezTo>
                <a:cubicBezTo>
                  <a:pt x="634" y="81"/>
                  <a:pt x="780" y="227"/>
                  <a:pt x="791" y="408"/>
                </a:cubicBezTo>
                <a:cubicBezTo>
                  <a:pt x="747" y="408"/>
                  <a:pt x="747" y="408"/>
                  <a:pt x="747" y="408"/>
                </a:cubicBezTo>
                <a:cubicBezTo>
                  <a:pt x="735" y="408"/>
                  <a:pt x="726" y="418"/>
                  <a:pt x="726" y="430"/>
                </a:cubicBezTo>
                <a:cubicBezTo>
                  <a:pt x="726" y="442"/>
                  <a:pt x="735" y="452"/>
                  <a:pt x="747" y="452"/>
                </a:cubicBezTo>
                <a:cubicBezTo>
                  <a:pt x="791" y="452"/>
                  <a:pt x="791" y="452"/>
                  <a:pt x="791" y="452"/>
                </a:cubicBezTo>
                <a:cubicBezTo>
                  <a:pt x="780" y="633"/>
                  <a:pt x="634" y="779"/>
                  <a:pt x="452" y="7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0050" lIns="80125" spcFirstLastPara="1" rIns="80125" wrap="square" tIns="40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4"/>
          <p:cNvSpPr/>
          <p:nvPr/>
        </p:nvSpPr>
        <p:spPr>
          <a:xfrm>
            <a:off x="2570345" y="2964067"/>
            <a:ext cx="120716" cy="128041"/>
          </a:xfrm>
          <a:custGeom>
            <a:rect b="b" l="l" r="r" t="t"/>
            <a:pathLst>
              <a:path extrusionOk="0" h="860" w="861">
                <a:moveTo>
                  <a:pt x="621" y="203"/>
                </a:moveTo>
                <a:cubicBezTo>
                  <a:pt x="457" y="367"/>
                  <a:pt x="457" y="367"/>
                  <a:pt x="457" y="367"/>
                </a:cubicBezTo>
                <a:cubicBezTo>
                  <a:pt x="449" y="364"/>
                  <a:pt x="440" y="362"/>
                  <a:pt x="431" y="362"/>
                </a:cubicBezTo>
                <a:cubicBezTo>
                  <a:pt x="409" y="362"/>
                  <a:pt x="390" y="372"/>
                  <a:pt x="377" y="389"/>
                </a:cubicBezTo>
                <a:cubicBezTo>
                  <a:pt x="222" y="347"/>
                  <a:pt x="222" y="347"/>
                  <a:pt x="222" y="347"/>
                </a:cubicBezTo>
                <a:cubicBezTo>
                  <a:pt x="208" y="343"/>
                  <a:pt x="194" y="352"/>
                  <a:pt x="190" y="366"/>
                </a:cubicBezTo>
                <a:cubicBezTo>
                  <a:pt x="186" y="379"/>
                  <a:pt x="195" y="394"/>
                  <a:pt x="209" y="397"/>
                </a:cubicBezTo>
                <a:cubicBezTo>
                  <a:pt x="364" y="439"/>
                  <a:pt x="364" y="439"/>
                  <a:pt x="364" y="439"/>
                </a:cubicBezTo>
                <a:cubicBezTo>
                  <a:pt x="364" y="445"/>
                  <a:pt x="366" y="451"/>
                  <a:pt x="368" y="456"/>
                </a:cubicBezTo>
                <a:cubicBezTo>
                  <a:pt x="340" y="484"/>
                  <a:pt x="340" y="484"/>
                  <a:pt x="340" y="484"/>
                </a:cubicBezTo>
                <a:cubicBezTo>
                  <a:pt x="330" y="495"/>
                  <a:pt x="330" y="511"/>
                  <a:pt x="340" y="521"/>
                </a:cubicBezTo>
                <a:cubicBezTo>
                  <a:pt x="345" y="526"/>
                  <a:pt x="351" y="529"/>
                  <a:pt x="358" y="529"/>
                </a:cubicBezTo>
                <a:cubicBezTo>
                  <a:pt x="365" y="529"/>
                  <a:pt x="371" y="526"/>
                  <a:pt x="376" y="521"/>
                </a:cubicBezTo>
                <a:cubicBezTo>
                  <a:pt x="405" y="493"/>
                  <a:pt x="405" y="493"/>
                  <a:pt x="405" y="493"/>
                </a:cubicBezTo>
                <a:cubicBezTo>
                  <a:pt x="413" y="496"/>
                  <a:pt x="422" y="498"/>
                  <a:pt x="431" y="498"/>
                </a:cubicBezTo>
                <a:cubicBezTo>
                  <a:pt x="469" y="498"/>
                  <a:pt x="499" y="468"/>
                  <a:pt x="499" y="430"/>
                </a:cubicBezTo>
                <a:cubicBezTo>
                  <a:pt x="499" y="421"/>
                  <a:pt x="497" y="412"/>
                  <a:pt x="494" y="404"/>
                </a:cubicBezTo>
                <a:cubicBezTo>
                  <a:pt x="658" y="239"/>
                  <a:pt x="658" y="239"/>
                  <a:pt x="658" y="239"/>
                </a:cubicBezTo>
                <a:cubicBezTo>
                  <a:pt x="668" y="229"/>
                  <a:pt x="668" y="213"/>
                  <a:pt x="658" y="203"/>
                </a:cubicBezTo>
                <a:cubicBezTo>
                  <a:pt x="648" y="193"/>
                  <a:pt x="632" y="193"/>
                  <a:pt x="621" y="203"/>
                </a:cubicBezTo>
                <a:close/>
                <a:moveTo>
                  <a:pt x="431" y="464"/>
                </a:moveTo>
                <a:cubicBezTo>
                  <a:pt x="413" y="464"/>
                  <a:pt x="397" y="449"/>
                  <a:pt x="397" y="430"/>
                </a:cubicBezTo>
                <a:cubicBezTo>
                  <a:pt x="397" y="412"/>
                  <a:pt x="413" y="396"/>
                  <a:pt x="431" y="396"/>
                </a:cubicBezTo>
                <a:cubicBezTo>
                  <a:pt x="450" y="396"/>
                  <a:pt x="465" y="412"/>
                  <a:pt x="465" y="430"/>
                </a:cubicBezTo>
                <a:cubicBezTo>
                  <a:pt x="465" y="449"/>
                  <a:pt x="450" y="464"/>
                  <a:pt x="431" y="464"/>
                </a:cubicBezTo>
                <a:close/>
                <a:moveTo>
                  <a:pt x="431" y="0"/>
                </a:moveTo>
                <a:cubicBezTo>
                  <a:pt x="193" y="0"/>
                  <a:pt x="0" y="192"/>
                  <a:pt x="0" y="430"/>
                </a:cubicBezTo>
                <a:cubicBezTo>
                  <a:pt x="0" y="668"/>
                  <a:pt x="193" y="860"/>
                  <a:pt x="431" y="860"/>
                </a:cubicBezTo>
                <a:cubicBezTo>
                  <a:pt x="669" y="860"/>
                  <a:pt x="861" y="668"/>
                  <a:pt x="861" y="430"/>
                </a:cubicBezTo>
                <a:cubicBezTo>
                  <a:pt x="861" y="192"/>
                  <a:pt x="669" y="0"/>
                  <a:pt x="431" y="0"/>
                </a:cubicBezTo>
                <a:close/>
                <a:moveTo>
                  <a:pt x="452" y="790"/>
                </a:moveTo>
                <a:cubicBezTo>
                  <a:pt x="452" y="747"/>
                  <a:pt x="452" y="747"/>
                  <a:pt x="452" y="747"/>
                </a:cubicBezTo>
                <a:cubicBezTo>
                  <a:pt x="452" y="735"/>
                  <a:pt x="443" y="725"/>
                  <a:pt x="431" y="725"/>
                </a:cubicBezTo>
                <a:cubicBezTo>
                  <a:pt x="419" y="725"/>
                  <a:pt x="409" y="735"/>
                  <a:pt x="409" y="747"/>
                </a:cubicBezTo>
                <a:cubicBezTo>
                  <a:pt x="409" y="790"/>
                  <a:pt x="409" y="790"/>
                  <a:pt x="409" y="790"/>
                </a:cubicBezTo>
                <a:cubicBezTo>
                  <a:pt x="227" y="779"/>
                  <a:pt x="82" y="633"/>
                  <a:pt x="71" y="452"/>
                </a:cubicBezTo>
                <a:cubicBezTo>
                  <a:pt x="114" y="452"/>
                  <a:pt x="114" y="452"/>
                  <a:pt x="114" y="452"/>
                </a:cubicBezTo>
                <a:cubicBezTo>
                  <a:pt x="126" y="452"/>
                  <a:pt x="136" y="442"/>
                  <a:pt x="136" y="430"/>
                </a:cubicBezTo>
                <a:cubicBezTo>
                  <a:pt x="136" y="418"/>
                  <a:pt x="126" y="408"/>
                  <a:pt x="114" y="408"/>
                </a:cubicBezTo>
                <a:cubicBezTo>
                  <a:pt x="71" y="408"/>
                  <a:pt x="71" y="408"/>
                  <a:pt x="71" y="408"/>
                </a:cubicBezTo>
                <a:cubicBezTo>
                  <a:pt x="82" y="227"/>
                  <a:pt x="227" y="81"/>
                  <a:pt x="409" y="70"/>
                </a:cubicBezTo>
                <a:cubicBezTo>
                  <a:pt x="409" y="113"/>
                  <a:pt x="409" y="113"/>
                  <a:pt x="409" y="113"/>
                </a:cubicBezTo>
                <a:cubicBezTo>
                  <a:pt x="409" y="125"/>
                  <a:pt x="419" y="135"/>
                  <a:pt x="431" y="135"/>
                </a:cubicBezTo>
                <a:cubicBezTo>
                  <a:pt x="443" y="135"/>
                  <a:pt x="452" y="125"/>
                  <a:pt x="452" y="113"/>
                </a:cubicBezTo>
                <a:cubicBezTo>
                  <a:pt x="452" y="70"/>
                  <a:pt x="452" y="70"/>
                  <a:pt x="452" y="70"/>
                </a:cubicBezTo>
                <a:cubicBezTo>
                  <a:pt x="634" y="81"/>
                  <a:pt x="780" y="227"/>
                  <a:pt x="791" y="408"/>
                </a:cubicBezTo>
                <a:cubicBezTo>
                  <a:pt x="747" y="408"/>
                  <a:pt x="747" y="408"/>
                  <a:pt x="747" y="408"/>
                </a:cubicBezTo>
                <a:cubicBezTo>
                  <a:pt x="735" y="408"/>
                  <a:pt x="726" y="418"/>
                  <a:pt x="726" y="430"/>
                </a:cubicBezTo>
                <a:cubicBezTo>
                  <a:pt x="726" y="442"/>
                  <a:pt x="735" y="452"/>
                  <a:pt x="747" y="452"/>
                </a:cubicBezTo>
                <a:cubicBezTo>
                  <a:pt x="791" y="452"/>
                  <a:pt x="791" y="452"/>
                  <a:pt x="791" y="452"/>
                </a:cubicBezTo>
                <a:cubicBezTo>
                  <a:pt x="780" y="633"/>
                  <a:pt x="634" y="779"/>
                  <a:pt x="452" y="7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0050" lIns="80125" spcFirstLastPara="1" rIns="80125" wrap="square" tIns="40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5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In order to encourage ePayments adoption, the cash cycle needs to be broken without affecting family needs</a:t>
            </a:r>
            <a:endParaRPr/>
          </a:p>
        </p:txBody>
      </p:sp>
      <p:sp>
        <p:nvSpPr>
          <p:cNvPr id="648" name="Google Shape;648;p35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649" name="Google Shape;649;p35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0" name="Google Shape;650;p35"/>
          <p:cNvSpPr txBox="1"/>
          <p:nvPr/>
        </p:nvSpPr>
        <p:spPr>
          <a:xfrm>
            <a:off x="311945" y="4725871"/>
            <a:ext cx="8522492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PwC Strategy&amp; analysis</a:t>
            </a:r>
            <a:endParaRPr/>
          </a:p>
        </p:txBody>
      </p:sp>
      <p:cxnSp>
        <p:nvCxnSpPr>
          <p:cNvPr id="651" name="Google Shape;651;p35"/>
          <p:cNvCxnSpPr>
            <a:endCxn id="652" idx="3"/>
          </p:cNvCxnSpPr>
          <p:nvPr/>
        </p:nvCxnSpPr>
        <p:spPr>
          <a:xfrm>
            <a:off x="722952" y="2246514"/>
            <a:ext cx="871200" cy="186900"/>
          </a:xfrm>
          <a:prstGeom prst="curvedConnector4">
            <a:avLst>
              <a:gd fmla="val 44470" name="adj1"/>
              <a:gd fmla="val 153002" name="adj2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653" name="Google Shape;653;p35"/>
          <p:cNvCxnSpPr>
            <a:stCxn id="652" idx="5"/>
            <a:endCxn id="654" idx="1"/>
          </p:cNvCxnSpPr>
          <p:nvPr/>
        </p:nvCxnSpPr>
        <p:spPr>
          <a:xfrm flipH="1" rot="-5400000">
            <a:off x="2102993" y="2390214"/>
            <a:ext cx="1245600" cy="1332000"/>
          </a:xfrm>
          <a:prstGeom prst="curvedConnector3">
            <a:avLst>
              <a:gd fmla="val 49998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655" name="Google Shape;655;p35"/>
          <p:cNvSpPr txBox="1"/>
          <p:nvPr/>
        </p:nvSpPr>
        <p:spPr>
          <a:xfrm>
            <a:off x="352236" y="1138144"/>
            <a:ext cx="8140700" cy="24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State Payment Cycle – Cash-Based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714" y="1892053"/>
            <a:ext cx="658517" cy="634244"/>
          </a:xfrm>
          <a:prstGeom prst="ellipse">
            <a:avLst/>
          </a:prstGeom>
          <a:noFill/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6" name="Google Shape;656;p35"/>
          <p:cNvSpPr txBox="1"/>
          <p:nvPr/>
        </p:nvSpPr>
        <p:spPr>
          <a:xfrm>
            <a:off x="1380959" y="2578596"/>
            <a:ext cx="867540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 Chun Kit, 58</a:t>
            </a:r>
            <a:endParaRPr/>
          </a:p>
        </p:txBody>
      </p:sp>
      <p:pic>
        <p:nvPicPr>
          <p:cNvPr id="657" name="Google Shape;65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7544" y="1400602"/>
            <a:ext cx="612443" cy="634244"/>
          </a:xfrm>
          <a:prstGeom prst="ellipse">
            <a:avLst/>
          </a:prstGeom>
          <a:noFill/>
          <a:ln cap="rnd" cmpd="sng" w="19050">
            <a:solidFill>
              <a:srgbClr val="82141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8" name="Google Shape;658;p35"/>
          <p:cNvSpPr txBox="1"/>
          <p:nvPr/>
        </p:nvSpPr>
        <p:spPr>
          <a:xfrm>
            <a:off x="3048429" y="2073337"/>
            <a:ext cx="9306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Yeo Soo Keng, 78</a:t>
            </a:r>
            <a:endParaRPr/>
          </a:p>
        </p:txBody>
      </p:sp>
      <p:pic>
        <p:nvPicPr>
          <p:cNvPr id="659" name="Google Shape;65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2164" y="2478923"/>
            <a:ext cx="641777" cy="634244"/>
          </a:xfrm>
          <a:prstGeom prst="ellipse">
            <a:avLst/>
          </a:prstGeom>
          <a:solidFill>
            <a:srgbClr val="B6AF99"/>
          </a:solidFill>
          <a:ln cap="rnd" cmpd="sng" w="19050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0" name="Google Shape;660;p35"/>
          <p:cNvSpPr txBox="1"/>
          <p:nvPr/>
        </p:nvSpPr>
        <p:spPr>
          <a:xfrm>
            <a:off x="3163686" y="3149742"/>
            <a:ext cx="127823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 Tan, 18</a:t>
            </a:r>
            <a:endParaRPr/>
          </a:p>
        </p:txBody>
      </p:sp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8512" y="3586084"/>
            <a:ext cx="636813" cy="634244"/>
          </a:xfrm>
          <a:prstGeom prst="ellipse">
            <a:avLst/>
          </a:prstGeom>
          <a:noFill/>
          <a:ln cap="rnd" cmpd="sng" w="19050">
            <a:solidFill>
              <a:srgbClr val="DB53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p35"/>
          <p:cNvSpPr txBox="1"/>
          <p:nvPr/>
        </p:nvSpPr>
        <p:spPr>
          <a:xfrm>
            <a:off x="3035760" y="4258856"/>
            <a:ext cx="127823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Maria, 35</a:t>
            </a:r>
            <a:endParaRPr/>
          </a:p>
        </p:txBody>
      </p:sp>
      <p:cxnSp>
        <p:nvCxnSpPr>
          <p:cNvPr id="662" name="Google Shape;662;p35"/>
          <p:cNvCxnSpPr>
            <a:stCxn id="652" idx="7"/>
            <a:endCxn id="657" idx="2"/>
          </p:cNvCxnSpPr>
          <p:nvPr/>
        </p:nvCxnSpPr>
        <p:spPr>
          <a:xfrm rot="-5400000">
            <a:off x="2500043" y="1277386"/>
            <a:ext cx="267300" cy="1147800"/>
          </a:xfrm>
          <a:prstGeom prst="curvedConnector2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663" name="Google Shape;663;p35"/>
          <p:cNvCxnSpPr>
            <a:stCxn id="652" idx="6"/>
            <a:endCxn id="659" idx="2"/>
          </p:cNvCxnSpPr>
          <p:nvPr/>
        </p:nvCxnSpPr>
        <p:spPr>
          <a:xfrm>
            <a:off x="2156231" y="2209175"/>
            <a:ext cx="1266000" cy="586800"/>
          </a:xfrm>
          <a:prstGeom prst="curvedConnector3">
            <a:avLst>
              <a:gd fmla="val 49997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664" name="Google Shape;664;p35"/>
          <p:cNvSpPr/>
          <p:nvPr/>
        </p:nvSpPr>
        <p:spPr>
          <a:xfrm>
            <a:off x="431300" y="1717724"/>
            <a:ext cx="520296" cy="528832"/>
          </a:xfrm>
          <a:custGeom>
            <a:rect b="b" l="l" r="r" t="t"/>
            <a:pathLst>
              <a:path extrusionOk="0" h="134" w="140">
                <a:moveTo>
                  <a:pt x="137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2"/>
                  <a:pt x="2" y="134"/>
                  <a:pt x="3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39" y="134"/>
                  <a:pt x="140" y="132"/>
                  <a:pt x="140" y="130"/>
                </a:cubicBezTo>
                <a:cubicBezTo>
                  <a:pt x="140" y="4"/>
                  <a:pt x="140" y="4"/>
                  <a:pt x="140" y="4"/>
                </a:cubicBezTo>
                <a:cubicBezTo>
                  <a:pt x="140" y="2"/>
                  <a:pt x="139" y="0"/>
                  <a:pt x="137" y="0"/>
                </a:cubicBezTo>
                <a:close/>
                <a:moveTo>
                  <a:pt x="32" y="13"/>
                </a:moveTo>
                <a:cubicBezTo>
                  <a:pt x="32" y="13"/>
                  <a:pt x="33" y="12"/>
                  <a:pt x="34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7" y="12"/>
                  <a:pt x="108" y="13"/>
                  <a:pt x="108" y="1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4"/>
                  <a:pt x="107" y="75"/>
                  <a:pt x="106" y="75"/>
                </a:cubicBezTo>
                <a:cubicBezTo>
                  <a:pt x="34" y="75"/>
                  <a:pt x="34" y="75"/>
                  <a:pt x="34" y="75"/>
                </a:cubicBezTo>
                <a:cubicBezTo>
                  <a:pt x="33" y="75"/>
                  <a:pt x="32" y="74"/>
                  <a:pt x="32" y="73"/>
                </a:cubicBezTo>
                <a:lnTo>
                  <a:pt x="32" y="13"/>
                </a:lnTo>
                <a:close/>
                <a:moveTo>
                  <a:pt x="76" y="123"/>
                </a:moveTo>
                <a:cubicBezTo>
                  <a:pt x="15" y="123"/>
                  <a:pt x="15" y="123"/>
                  <a:pt x="15" y="123"/>
                </a:cubicBezTo>
                <a:cubicBezTo>
                  <a:pt x="21" y="86"/>
                  <a:pt x="21" y="86"/>
                  <a:pt x="21" y="86"/>
                </a:cubicBezTo>
                <a:cubicBezTo>
                  <a:pt x="76" y="86"/>
                  <a:pt x="76" y="86"/>
                  <a:pt x="76" y="86"/>
                </a:cubicBezTo>
                <a:lnTo>
                  <a:pt x="76" y="123"/>
                </a:lnTo>
                <a:close/>
                <a:moveTo>
                  <a:pt x="130" y="92"/>
                </a:moveTo>
                <a:cubicBezTo>
                  <a:pt x="88" y="92"/>
                  <a:pt x="88" y="92"/>
                  <a:pt x="88" y="92"/>
                </a:cubicBezTo>
                <a:cubicBezTo>
                  <a:pt x="86" y="92"/>
                  <a:pt x="85" y="90"/>
                  <a:pt x="85" y="89"/>
                </a:cubicBezTo>
                <a:cubicBezTo>
                  <a:pt x="85" y="87"/>
                  <a:pt x="86" y="86"/>
                  <a:pt x="88" y="86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2" y="86"/>
                  <a:pt x="133" y="87"/>
                  <a:pt x="133" y="89"/>
                </a:cubicBezTo>
                <a:cubicBezTo>
                  <a:pt x="133" y="90"/>
                  <a:pt x="132" y="92"/>
                  <a:pt x="130" y="92"/>
                </a:cubicBezTo>
                <a:close/>
                <a:moveTo>
                  <a:pt x="127" y="88"/>
                </a:moveTo>
                <a:cubicBezTo>
                  <a:pt x="91" y="88"/>
                  <a:pt x="91" y="88"/>
                  <a:pt x="91" y="88"/>
                </a:cubicBezTo>
                <a:cubicBezTo>
                  <a:pt x="89" y="88"/>
                  <a:pt x="88" y="89"/>
                  <a:pt x="88" y="89"/>
                </a:cubicBezTo>
                <a:cubicBezTo>
                  <a:pt x="88" y="89"/>
                  <a:pt x="89" y="90"/>
                  <a:pt x="91" y="90"/>
                </a:cubicBezTo>
                <a:cubicBezTo>
                  <a:pt x="127" y="90"/>
                  <a:pt x="127" y="90"/>
                  <a:pt x="127" y="90"/>
                </a:cubicBezTo>
                <a:cubicBezTo>
                  <a:pt x="129" y="90"/>
                  <a:pt x="130" y="89"/>
                  <a:pt x="130" y="89"/>
                </a:cubicBezTo>
                <a:cubicBezTo>
                  <a:pt x="130" y="89"/>
                  <a:pt x="129" y="88"/>
                  <a:pt x="127" y="88"/>
                </a:cubicBezTo>
                <a:close/>
                <a:moveTo>
                  <a:pt x="53" y="114"/>
                </a:moveTo>
                <a:cubicBezTo>
                  <a:pt x="39" y="114"/>
                  <a:pt x="39" y="114"/>
                  <a:pt x="39" y="114"/>
                </a:cubicBezTo>
                <a:cubicBezTo>
                  <a:pt x="39" y="121"/>
                  <a:pt x="39" y="121"/>
                  <a:pt x="39" y="121"/>
                </a:cubicBezTo>
                <a:cubicBezTo>
                  <a:pt x="52" y="121"/>
                  <a:pt x="52" y="121"/>
                  <a:pt x="52" y="121"/>
                </a:cubicBezTo>
                <a:lnTo>
                  <a:pt x="53" y="114"/>
                </a:lnTo>
                <a:close/>
                <a:moveTo>
                  <a:pt x="36" y="88"/>
                </a:moveTo>
                <a:cubicBezTo>
                  <a:pt x="23" y="88"/>
                  <a:pt x="23" y="88"/>
                  <a:pt x="23" y="88"/>
                </a:cubicBezTo>
                <a:cubicBezTo>
                  <a:pt x="23" y="93"/>
                  <a:pt x="23" y="93"/>
                  <a:pt x="23" y="93"/>
                </a:cubicBezTo>
                <a:cubicBezTo>
                  <a:pt x="35" y="93"/>
                  <a:pt x="35" y="93"/>
                  <a:pt x="35" y="93"/>
                </a:cubicBezTo>
                <a:lnTo>
                  <a:pt x="36" y="88"/>
                </a:lnTo>
                <a:close/>
                <a:moveTo>
                  <a:pt x="18" y="121"/>
                </a:moveTo>
                <a:cubicBezTo>
                  <a:pt x="32" y="121"/>
                  <a:pt x="32" y="121"/>
                  <a:pt x="32" y="121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19" y="114"/>
                  <a:pt x="19" y="114"/>
                  <a:pt x="19" y="114"/>
                </a:cubicBezTo>
                <a:lnTo>
                  <a:pt x="18" y="121"/>
                </a:lnTo>
                <a:close/>
                <a:moveTo>
                  <a:pt x="20" y="111"/>
                </a:moveTo>
                <a:cubicBezTo>
                  <a:pt x="33" y="111"/>
                  <a:pt x="33" y="111"/>
                  <a:pt x="33" y="111"/>
                </a:cubicBezTo>
                <a:cubicBezTo>
                  <a:pt x="34" y="105"/>
                  <a:pt x="34" y="105"/>
                  <a:pt x="34" y="105"/>
                </a:cubicBezTo>
                <a:cubicBezTo>
                  <a:pt x="21" y="105"/>
                  <a:pt x="21" y="105"/>
                  <a:pt x="21" y="105"/>
                </a:cubicBezTo>
                <a:lnTo>
                  <a:pt x="20" y="111"/>
                </a:lnTo>
                <a:close/>
                <a:moveTo>
                  <a:pt x="53" y="105"/>
                </a:moveTo>
                <a:cubicBezTo>
                  <a:pt x="40" y="105"/>
                  <a:pt x="40" y="105"/>
                  <a:pt x="40" y="105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53" y="111"/>
                  <a:pt x="53" y="111"/>
                  <a:pt x="53" y="111"/>
                </a:cubicBezTo>
                <a:lnTo>
                  <a:pt x="53" y="105"/>
                </a:lnTo>
                <a:close/>
                <a:moveTo>
                  <a:pt x="35" y="96"/>
                </a:moveTo>
                <a:cubicBezTo>
                  <a:pt x="22" y="96"/>
                  <a:pt x="22" y="96"/>
                  <a:pt x="22" y="96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34" y="102"/>
                  <a:pt x="34" y="102"/>
                  <a:pt x="34" y="102"/>
                </a:cubicBezTo>
                <a:lnTo>
                  <a:pt x="35" y="96"/>
                </a:lnTo>
                <a:close/>
                <a:moveTo>
                  <a:pt x="73" y="105"/>
                </a:moveTo>
                <a:cubicBezTo>
                  <a:pt x="60" y="105"/>
                  <a:pt x="60" y="105"/>
                  <a:pt x="60" y="105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73" y="111"/>
                  <a:pt x="73" y="111"/>
                  <a:pt x="73" y="111"/>
                </a:cubicBezTo>
                <a:lnTo>
                  <a:pt x="73" y="105"/>
                </a:lnTo>
                <a:close/>
                <a:moveTo>
                  <a:pt x="54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41" y="102"/>
                  <a:pt x="41" y="102"/>
                  <a:pt x="41" y="102"/>
                </a:cubicBezTo>
                <a:cubicBezTo>
                  <a:pt x="53" y="102"/>
                  <a:pt x="53" y="102"/>
                  <a:pt x="53" y="102"/>
                </a:cubicBezTo>
                <a:lnTo>
                  <a:pt x="54" y="96"/>
                </a:lnTo>
                <a:close/>
                <a:moveTo>
                  <a:pt x="73" y="88"/>
                </a:moveTo>
                <a:cubicBezTo>
                  <a:pt x="61" y="88"/>
                  <a:pt x="61" y="88"/>
                  <a:pt x="61" y="88"/>
                </a:cubicBezTo>
                <a:cubicBezTo>
                  <a:pt x="60" y="93"/>
                  <a:pt x="60" y="93"/>
                  <a:pt x="60" y="93"/>
                </a:cubicBezTo>
                <a:cubicBezTo>
                  <a:pt x="73" y="93"/>
                  <a:pt x="73" y="93"/>
                  <a:pt x="73" y="93"/>
                </a:cubicBezTo>
                <a:lnTo>
                  <a:pt x="73" y="88"/>
                </a:lnTo>
                <a:close/>
                <a:moveTo>
                  <a:pt x="73" y="96"/>
                </a:moveTo>
                <a:cubicBezTo>
                  <a:pt x="60" y="96"/>
                  <a:pt x="60" y="96"/>
                  <a:pt x="60" y="9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73" y="102"/>
                  <a:pt x="73" y="102"/>
                  <a:pt x="73" y="102"/>
                </a:cubicBezTo>
                <a:lnTo>
                  <a:pt x="73" y="96"/>
                </a:lnTo>
                <a:close/>
                <a:moveTo>
                  <a:pt x="54" y="88"/>
                </a:moveTo>
                <a:cubicBezTo>
                  <a:pt x="42" y="88"/>
                  <a:pt x="42" y="88"/>
                  <a:pt x="42" y="88"/>
                </a:cubicBezTo>
                <a:cubicBezTo>
                  <a:pt x="41" y="93"/>
                  <a:pt x="41" y="93"/>
                  <a:pt x="41" y="93"/>
                </a:cubicBezTo>
                <a:cubicBezTo>
                  <a:pt x="54" y="93"/>
                  <a:pt x="54" y="93"/>
                  <a:pt x="54" y="93"/>
                </a:cubicBezTo>
                <a:lnTo>
                  <a:pt x="54" y="88"/>
                </a:lnTo>
                <a:close/>
                <a:moveTo>
                  <a:pt x="73" y="114"/>
                </a:moveTo>
                <a:cubicBezTo>
                  <a:pt x="59" y="114"/>
                  <a:pt x="59" y="114"/>
                  <a:pt x="59" y="114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73" y="121"/>
                  <a:pt x="73" y="121"/>
                  <a:pt x="73" y="121"/>
                </a:cubicBezTo>
                <a:lnTo>
                  <a:pt x="73" y="1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5" name="Google Shape;665;p35"/>
          <p:cNvCxnSpPr>
            <a:stCxn id="657" idx="6"/>
            <a:endCxn id="666" idx="1"/>
          </p:cNvCxnSpPr>
          <p:nvPr/>
        </p:nvCxnSpPr>
        <p:spPr>
          <a:xfrm>
            <a:off x="3819987" y="1717724"/>
            <a:ext cx="513600" cy="106200"/>
          </a:xfrm>
          <a:prstGeom prst="curvedConnector3">
            <a:avLst>
              <a:gd fmla="val 50002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667" name="Google Shape;667;p35"/>
          <p:cNvCxnSpPr>
            <a:stCxn id="659" idx="6"/>
            <a:endCxn id="668" idx="1"/>
          </p:cNvCxnSpPr>
          <p:nvPr/>
        </p:nvCxnSpPr>
        <p:spPr>
          <a:xfrm>
            <a:off x="4063941" y="2796045"/>
            <a:ext cx="269100" cy="171900"/>
          </a:xfrm>
          <a:prstGeom prst="curvedConnector3">
            <a:avLst>
              <a:gd fmla="val 50022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669" name="Google Shape;669;p35"/>
          <p:cNvCxnSpPr>
            <a:stCxn id="654" idx="6"/>
            <a:endCxn id="670" idx="1"/>
          </p:cNvCxnSpPr>
          <p:nvPr/>
        </p:nvCxnSpPr>
        <p:spPr>
          <a:xfrm>
            <a:off x="3935325" y="3903206"/>
            <a:ext cx="378600" cy="208500"/>
          </a:xfrm>
          <a:prstGeom prst="curvedConnector3">
            <a:avLst>
              <a:gd fmla="val 50009" name="adj1"/>
            </a:avLst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671" name="Google Shape;671;p35"/>
          <p:cNvSpPr/>
          <p:nvPr/>
        </p:nvSpPr>
        <p:spPr>
          <a:xfrm>
            <a:off x="324850" y="3227352"/>
            <a:ext cx="2189480" cy="1349187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 Kit receives directly through his bank account. He </a:t>
            </a: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proceeds to the ATM and withdraw cash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for his mother, Soo Keng, and son, Marc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 monthly wages to his household helper, Maria</a:t>
            </a:r>
            <a:endParaRPr/>
          </a:p>
        </p:txBody>
      </p:sp>
      <p:sp>
        <p:nvSpPr>
          <p:cNvPr id="666" name="Google Shape;666;p35"/>
          <p:cNvSpPr/>
          <p:nvPr/>
        </p:nvSpPr>
        <p:spPr>
          <a:xfrm>
            <a:off x="4333603" y="1346131"/>
            <a:ext cx="2067915" cy="955582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Soo Keng </a:t>
            </a: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receives cash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Chun Kit and </a:t>
            </a: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spends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daily necessities </a:t>
            </a: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via cash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groceries, transit, and some retail spending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5"/>
          <p:cNvSpPr/>
          <p:nvPr/>
        </p:nvSpPr>
        <p:spPr>
          <a:xfrm>
            <a:off x="4500049" y="2014656"/>
            <a:ext cx="192102" cy="219405"/>
          </a:xfrm>
          <a:custGeom>
            <a:rect b="b" l="l" r="r" t="t"/>
            <a:pathLst>
              <a:path extrusionOk="0" h="668" w="577">
                <a:moveTo>
                  <a:pt x="430" y="642"/>
                </a:moveTo>
                <a:cubicBezTo>
                  <a:pt x="430" y="656"/>
                  <a:pt x="442" y="668"/>
                  <a:pt x="456" y="668"/>
                </a:cubicBezTo>
                <a:cubicBezTo>
                  <a:pt x="471" y="668"/>
                  <a:pt x="483" y="656"/>
                  <a:pt x="483" y="642"/>
                </a:cubicBezTo>
                <a:cubicBezTo>
                  <a:pt x="483" y="627"/>
                  <a:pt x="471" y="615"/>
                  <a:pt x="456" y="615"/>
                </a:cubicBezTo>
                <a:cubicBezTo>
                  <a:pt x="442" y="615"/>
                  <a:pt x="430" y="627"/>
                  <a:pt x="430" y="642"/>
                </a:cubicBezTo>
                <a:close/>
                <a:moveTo>
                  <a:pt x="272" y="642"/>
                </a:moveTo>
                <a:cubicBezTo>
                  <a:pt x="272" y="656"/>
                  <a:pt x="284" y="668"/>
                  <a:pt x="299" y="668"/>
                </a:cubicBezTo>
                <a:cubicBezTo>
                  <a:pt x="314" y="668"/>
                  <a:pt x="326" y="656"/>
                  <a:pt x="326" y="642"/>
                </a:cubicBezTo>
                <a:cubicBezTo>
                  <a:pt x="326" y="627"/>
                  <a:pt x="314" y="615"/>
                  <a:pt x="299" y="615"/>
                </a:cubicBezTo>
                <a:cubicBezTo>
                  <a:pt x="284" y="615"/>
                  <a:pt x="272" y="627"/>
                  <a:pt x="272" y="642"/>
                </a:cubicBezTo>
                <a:close/>
                <a:moveTo>
                  <a:pt x="14" y="425"/>
                </a:moveTo>
                <a:cubicBezTo>
                  <a:pt x="40" y="425"/>
                  <a:pt x="40" y="425"/>
                  <a:pt x="40" y="425"/>
                </a:cubicBezTo>
                <a:cubicBezTo>
                  <a:pt x="48" y="425"/>
                  <a:pt x="54" y="432"/>
                  <a:pt x="54" y="439"/>
                </a:cubicBezTo>
                <a:cubicBezTo>
                  <a:pt x="54" y="645"/>
                  <a:pt x="54" y="645"/>
                  <a:pt x="54" y="645"/>
                </a:cubicBezTo>
                <a:cubicBezTo>
                  <a:pt x="54" y="653"/>
                  <a:pt x="60" y="659"/>
                  <a:pt x="68" y="659"/>
                </a:cubicBezTo>
                <a:cubicBezTo>
                  <a:pt x="166" y="659"/>
                  <a:pt x="166" y="659"/>
                  <a:pt x="166" y="659"/>
                </a:cubicBezTo>
                <a:cubicBezTo>
                  <a:pt x="174" y="659"/>
                  <a:pt x="180" y="653"/>
                  <a:pt x="180" y="645"/>
                </a:cubicBezTo>
                <a:cubicBezTo>
                  <a:pt x="180" y="439"/>
                  <a:pt x="180" y="439"/>
                  <a:pt x="180" y="439"/>
                </a:cubicBezTo>
                <a:cubicBezTo>
                  <a:pt x="180" y="432"/>
                  <a:pt x="186" y="425"/>
                  <a:pt x="194" y="425"/>
                </a:cubicBezTo>
                <a:cubicBezTo>
                  <a:pt x="220" y="425"/>
                  <a:pt x="220" y="425"/>
                  <a:pt x="220" y="425"/>
                </a:cubicBezTo>
                <a:cubicBezTo>
                  <a:pt x="228" y="425"/>
                  <a:pt x="234" y="419"/>
                  <a:pt x="234" y="411"/>
                </a:cubicBezTo>
                <a:cubicBezTo>
                  <a:pt x="234" y="329"/>
                  <a:pt x="234" y="329"/>
                  <a:pt x="234" y="329"/>
                </a:cubicBezTo>
                <a:cubicBezTo>
                  <a:pt x="263" y="341"/>
                  <a:pt x="263" y="341"/>
                  <a:pt x="263" y="341"/>
                </a:cubicBezTo>
                <a:cubicBezTo>
                  <a:pt x="263" y="533"/>
                  <a:pt x="263" y="533"/>
                  <a:pt x="263" y="533"/>
                </a:cubicBezTo>
                <a:cubicBezTo>
                  <a:pt x="263" y="533"/>
                  <a:pt x="262" y="533"/>
                  <a:pt x="262" y="534"/>
                </a:cubicBezTo>
                <a:cubicBezTo>
                  <a:pt x="262" y="545"/>
                  <a:pt x="262" y="545"/>
                  <a:pt x="262" y="545"/>
                </a:cubicBezTo>
                <a:cubicBezTo>
                  <a:pt x="262" y="608"/>
                  <a:pt x="262" y="608"/>
                  <a:pt x="262" y="608"/>
                </a:cubicBezTo>
                <a:cubicBezTo>
                  <a:pt x="487" y="608"/>
                  <a:pt x="487" y="608"/>
                  <a:pt x="487" y="608"/>
                </a:cubicBezTo>
                <a:cubicBezTo>
                  <a:pt x="495" y="608"/>
                  <a:pt x="501" y="601"/>
                  <a:pt x="501" y="593"/>
                </a:cubicBezTo>
                <a:cubicBezTo>
                  <a:pt x="501" y="585"/>
                  <a:pt x="495" y="579"/>
                  <a:pt x="487" y="579"/>
                </a:cubicBezTo>
                <a:cubicBezTo>
                  <a:pt x="291" y="579"/>
                  <a:pt x="291" y="579"/>
                  <a:pt x="291" y="579"/>
                </a:cubicBezTo>
                <a:cubicBezTo>
                  <a:pt x="291" y="541"/>
                  <a:pt x="291" y="541"/>
                  <a:pt x="291" y="541"/>
                </a:cubicBezTo>
                <a:cubicBezTo>
                  <a:pt x="506" y="541"/>
                  <a:pt x="506" y="541"/>
                  <a:pt x="506" y="541"/>
                </a:cubicBezTo>
                <a:cubicBezTo>
                  <a:pt x="577" y="374"/>
                  <a:pt x="577" y="374"/>
                  <a:pt x="577" y="374"/>
                </a:cubicBezTo>
                <a:cubicBezTo>
                  <a:pt x="291" y="374"/>
                  <a:pt x="291" y="374"/>
                  <a:pt x="291" y="374"/>
                </a:cubicBezTo>
                <a:cubicBezTo>
                  <a:pt x="291" y="322"/>
                  <a:pt x="291" y="322"/>
                  <a:pt x="291" y="322"/>
                </a:cubicBezTo>
                <a:cubicBezTo>
                  <a:pt x="234" y="298"/>
                  <a:pt x="234" y="298"/>
                  <a:pt x="234" y="298"/>
                </a:cubicBezTo>
                <a:cubicBezTo>
                  <a:pt x="234" y="278"/>
                  <a:pt x="234" y="278"/>
                  <a:pt x="234" y="278"/>
                </a:cubicBezTo>
                <a:cubicBezTo>
                  <a:pt x="234" y="245"/>
                  <a:pt x="222" y="218"/>
                  <a:pt x="200" y="195"/>
                </a:cubicBezTo>
                <a:cubicBezTo>
                  <a:pt x="196" y="191"/>
                  <a:pt x="192" y="188"/>
                  <a:pt x="188" y="185"/>
                </a:cubicBezTo>
                <a:cubicBezTo>
                  <a:pt x="168" y="169"/>
                  <a:pt x="144" y="160"/>
                  <a:pt x="117" y="160"/>
                </a:cubicBezTo>
                <a:cubicBezTo>
                  <a:pt x="117" y="160"/>
                  <a:pt x="117" y="160"/>
                  <a:pt x="117" y="160"/>
                </a:cubicBezTo>
                <a:cubicBezTo>
                  <a:pt x="117" y="160"/>
                  <a:pt x="117" y="160"/>
                  <a:pt x="117" y="160"/>
                </a:cubicBezTo>
                <a:cubicBezTo>
                  <a:pt x="90" y="160"/>
                  <a:pt x="66" y="169"/>
                  <a:pt x="46" y="185"/>
                </a:cubicBezTo>
                <a:cubicBezTo>
                  <a:pt x="42" y="188"/>
                  <a:pt x="38" y="191"/>
                  <a:pt x="34" y="195"/>
                </a:cubicBezTo>
                <a:cubicBezTo>
                  <a:pt x="11" y="218"/>
                  <a:pt x="0" y="245"/>
                  <a:pt x="0" y="278"/>
                </a:cubicBezTo>
                <a:cubicBezTo>
                  <a:pt x="0" y="411"/>
                  <a:pt x="0" y="411"/>
                  <a:pt x="0" y="411"/>
                </a:cubicBezTo>
                <a:cubicBezTo>
                  <a:pt x="0" y="419"/>
                  <a:pt x="6" y="425"/>
                  <a:pt x="14" y="425"/>
                </a:cubicBezTo>
                <a:close/>
                <a:moveTo>
                  <a:pt x="117" y="146"/>
                </a:moveTo>
                <a:cubicBezTo>
                  <a:pt x="158" y="146"/>
                  <a:pt x="190" y="113"/>
                  <a:pt x="190" y="73"/>
                </a:cubicBezTo>
                <a:cubicBezTo>
                  <a:pt x="190" y="32"/>
                  <a:pt x="158" y="0"/>
                  <a:pt x="117" y="0"/>
                </a:cubicBezTo>
                <a:cubicBezTo>
                  <a:pt x="77" y="0"/>
                  <a:pt x="44" y="32"/>
                  <a:pt x="44" y="73"/>
                </a:cubicBezTo>
                <a:cubicBezTo>
                  <a:pt x="44" y="113"/>
                  <a:pt x="77" y="146"/>
                  <a:pt x="117" y="14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5"/>
          <p:cNvSpPr/>
          <p:nvPr/>
        </p:nvSpPr>
        <p:spPr>
          <a:xfrm>
            <a:off x="4792368" y="2041790"/>
            <a:ext cx="169544" cy="178994"/>
          </a:xfrm>
          <a:custGeom>
            <a:rect b="b" l="l" r="r" t="t"/>
            <a:pathLst>
              <a:path extrusionOk="0" h="759" w="560">
                <a:moveTo>
                  <a:pt x="343" y="268"/>
                </a:moveTo>
                <a:cubicBezTo>
                  <a:pt x="26" y="169"/>
                  <a:pt x="26" y="169"/>
                  <a:pt x="26" y="169"/>
                </a:cubicBezTo>
                <a:cubicBezTo>
                  <a:pt x="20" y="167"/>
                  <a:pt x="13" y="168"/>
                  <a:pt x="8" y="172"/>
                </a:cubicBezTo>
                <a:cubicBezTo>
                  <a:pt x="3" y="176"/>
                  <a:pt x="0" y="182"/>
                  <a:pt x="0" y="189"/>
                </a:cubicBezTo>
                <a:cubicBezTo>
                  <a:pt x="0" y="640"/>
                  <a:pt x="0" y="640"/>
                  <a:pt x="0" y="640"/>
                </a:cubicBezTo>
                <a:cubicBezTo>
                  <a:pt x="0" y="649"/>
                  <a:pt x="5" y="657"/>
                  <a:pt x="14" y="659"/>
                </a:cubicBezTo>
                <a:cubicBezTo>
                  <a:pt x="330" y="759"/>
                  <a:pt x="330" y="759"/>
                  <a:pt x="330" y="759"/>
                </a:cubicBezTo>
                <a:cubicBezTo>
                  <a:pt x="332" y="759"/>
                  <a:pt x="334" y="759"/>
                  <a:pt x="336" y="759"/>
                </a:cubicBezTo>
                <a:cubicBezTo>
                  <a:pt x="341" y="759"/>
                  <a:pt x="345" y="758"/>
                  <a:pt x="349" y="755"/>
                </a:cubicBezTo>
                <a:cubicBezTo>
                  <a:pt x="354" y="752"/>
                  <a:pt x="357" y="745"/>
                  <a:pt x="357" y="739"/>
                </a:cubicBezTo>
                <a:cubicBezTo>
                  <a:pt x="357" y="288"/>
                  <a:pt x="357" y="288"/>
                  <a:pt x="357" y="288"/>
                </a:cubicBezTo>
                <a:cubicBezTo>
                  <a:pt x="357" y="279"/>
                  <a:pt x="351" y="271"/>
                  <a:pt x="343" y="268"/>
                </a:cubicBezTo>
                <a:close/>
                <a:moveTo>
                  <a:pt x="133" y="149"/>
                </a:moveTo>
                <a:cubicBezTo>
                  <a:pt x="133" y="148"/>
                  <a:pt x="139" y="72"/>
                  <a:pt x="190" y="72"/>
                </a:cubicBezTo>
                <a:cubicBezTo>
                  <a:pt x="249" y="72"/>
                  <a:pt x="262" y="176"/>
                  <a:pt x="264" y="202"/>
                </a:cubicBezTo>
                <a:cubicBezTo>
                  <a:pt x="304" y="215"/>
                  <a:pt x="304" y="215"/>
                  <a:pt x="304" y="215"/>
                </a:cubicBezTo>
                <a:cubicBezTo>
                  <a:pt x="305" y="213"/>
                  <a:pt x="306" y="210"/>
                  <a:pt x="306" y="206"/>
                </a:cubicBezTo>
                <a:cubicBezTo>
                  <a:pt x="306" y="199"/>
                  <a:pt x="298" y="31"/>
                  <a:pt x="190" y="31"/>
                </a:cubicBezTo>
                <a:cubicBezTo>
                  <a:pt x="119" y="31"/>
                  <a:pt x="95" y="106"/>
                  <a:pt x="92" y="146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1" y="156"/>
                  <a:pt x="133" y="153"/>
                  <a:pt x="133" y="149"/>
                </a:cubicBezTo>
                <a:close/>
                <a:moveTo>
                  <a:pt x="552" y="237"/>
                </a:moveTo>
                <a:cubicBezTo>
                  <a:pt x="547" y="233"/>
                  <a:pt x="540" y="232"/>
                  <a:pt x="534" y="233"/>
                </a:cubicBezTo>
                <a:cubicBezTo>
                  <a:pt x="402" y="268"/>
                  <a:pt x="402" y="268"/>
                  <a:pt x="402" y="268"/>
                </a:cubicBezTo>
                <a:cubicBezTo>
                  <a:pt x="393" y="270"/>
                  <a:pt x="386" y="278"/>
                  <a:pt x="386" y="288"/>
                </a:cubicBezTo>
                <a:cubicBezTo>
                  <a:pt x="386" y="739"/>
                  <a:pt x="386" y="739"/>
                  <a:pt x="386" y="739"/>
                </a:cubicBezTo>
                <a:cubicBezTo>
                  <a:pt x="386" y="746"/>
                  <a:pt x="390" y="753"/>
                  <a:pt x="397" y="757"/>
                </a:cubicBezTo>
                <a:cubicBezTo>
                  <a:pt x="400" y="759"/>
                  <a:pt x="404" y="759"/>
                  <a:pt x="407" y="759"/>
                </a:cubicBezTo>
                <a:cubicBezTo>
                  <a:pt x="411" y="759"/>
                  <a:pt x="415" y="758"/>
                  <a:pt x="418" y="756"/>
                </a:cubicBezTo>
                <a:cubicBezTo>
                  <a:pt x="487" y="714"/>
                  <a:pt x="487" y="714"/>
                  <a:pt x="487" y="714"/>
                </a:cubicBezTo>
                <a:cubicBezTo>
                  <a:pt x="535" y="725"/>
                  <a:pt x="535" y="725"/>
                  <a:pt x="535" y="725"/>
                </a:cubicBezTo>
                <a:cubicBezTo>
                  <a:pt x="541" y="726"/>
                  <a:pt x="547" y="724"/>
                  <a:pt x="552" y="720"/>
                </a:cubicBezTo>
                <a:cubicBezTo>
                  <a:pt x="557" y="716"/>
                  <a:pt x="560" y="711"/>
                  <a:pt x="560" y="704"/>
                </a:cubicBezTo>
                <a:cubicBezTo>
                  <a:pt x="560" y="253"/>
                  <a:pt x="560" y="253"/>
                  <a:pt x="560" y="253"/>
                </a:cubicBezTo>
                <a:cubicBezTo>
                  <a:pt x="560" y="247"/>
                  <a:pt x="557" y="241"/>
                  <a:pt x="552" y="237"/>
                </a:cubicBezTo>
                <a:close/>
                <a:moveTo>
                  <a:pt x="464" y="181"/>
                </a:moveTo>
                <a:cubicBezTo>
                  <a:pt x="464" y="179"/>
                  <a:pt x="465" y="177"/>
                  <a:pt x="464" y="175"/>
                </a:cubicBezTo>
                <a:cubicBezTo>
                  <a:pt x="464" y="168"/>
                  <a:pt x="457" y="0"/>
                  <a:pt x="348" y="0"/>
                </a:cubicBezTo>
                <a:cubicBezTo>
                  <a:pt x="315" y="0"/>
                  <a:pt x="292" y="16"/>
                  <a:pt x="277" y="38"/>
                </a:cubicBezTo>
                <a:cubicBezTo>
                  <a:pt x="288" y="47"/>
                  <a:pt x="297" y="59"/>
                  <a:pt x="304" y="72"/>
                </a:cubicBezTo>
                <a:cubicBezTo>
                  <a:pt x="313" y="55"/>
                  <a:pt x="326" y="41"/>
                  <a:pt x="348" y="41"/>
                </a:cubicBezTo>
                <a:cubicBezTo>
                  <a:pt x="405" y="41"/>
                  <a:pt x="419" y="136"/>
                  <a:pt x="422" y="167"/>
                </a:cubicBezTo>
                <a:lnTo>
                  <a:pt x="464" y="18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0050" lIns="80125" spcFirstLastPara="1" rIns="80125" wrap="square" tIns="40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5"/>
          <p:cNvSpPr/>
          <p:nvPr/>
        </p:nvSpPr>
        <p:spPr>
          <a:xfrm>
            <a:off x="5078963" y="2071891"/>
            <a:ext cx="203563" cy="151573"/>
          </a:xfrm>
          <a:custGeom>
            <a:rect b="b" l="l" r="r" t="t"/>
            <a:pathLst>
              <a:path extrusionOk="0" h="581" w="773">
                <a:moveTo>
                  <a:pt x="715" y="154"/>
                </a:moveTo>
                <a:cubicBezTo>
                  <a:pt x="712" y="148"/>
                  <a:pt x="708" y="142"/>
                  <a:pt x="704" y="136"/>
                </a:cubicBezTo>
                <a:cubicBezTo>
                  <a:pt x="675" y="85"/>
                  <a:pt x="638" y="40"/>
                  <a:pt x="609" y="18"/>
                </a:cubicBezTo>
                <a:cubicBezTo>
                  <a:pt x="586" y="1"/>
                  <a:pt x="433" y="0"/>
                  <a:pt x="387" y="0"/>
                </a:cubicBezTo>
                <a:cubicBezTo>
                  <a:pt x="340" y="0"/>
                  <a:pt x="187" y="1"/>
                  <a:pt x="165" y="18"/>
                </a:cubicBezTo>
                <a:cubicBezTo>
                  <a:pt x="135" y="40"/>
                  <a:pt x="99" y="85"/>
                  <a:pt x="69" y="136"/>
                </a:cubicBezTo>
                <a:cubicBezTo>
                  <a:pt x="66" y="142"/>
                  <a:pt x="62" y="148"/>
                  <a:pt x="58" y="154"/>
                </a:cubicBezTo>
                <a:cubicBezTo>
                  <a:pt x="31" y="199"/>
                  <a:pt x="0" y="249"/>
                  <a:pt x="0" y="363"/>
                </a:cubicBezTo>
                <a:cubicBezTo>
                  <a:pt x="0" y="439"/>
                  <a:pt x="12" y="483"/>
                  <a:pt x="13" y="485"/>
                </a:cubicBezTo>
                <a:cubicBezTo>
                  <a:pt x="15" y="495"/>
                  <a:pt x="25" y="503"/>
                  <a:pt x="36" y="503"/>
                </a:cubicBezTo>
                <a:cubicBezTo>
                  <a:pt x="36" y="503"/>
                  <a:pt x="36" y="503"/>
                  <a:pt x="36" y="503"/>
                </a:cubicBezTo>
                <a:cubicBezTo>
                  <a:pt x="50" y="503"/>
                  <a:pt x="50" y="503"/>
                  <a:pt x="50" y="503"/>
                </a:cubicBezTo>
                <a:cubicBezTo>
                  <a:pt x="50" y="557"/>
                  <a:pt x="50" y="557"/>
                  <a:pt x="50" y="557"/>
                </a:cubicBezTo>
                <a:cubicBezTo>
                  <a:pt x="50" y="570"/>
                  <a:pt x="61" y="581"/>
                  <a:pt x="74" y="581"/>
                </a:cubicBezTo>
                <a:cubicBezTo>
                  <a:pt x="131" y="581"/>
                  <a:pt x="131" y="581"/>
                  <a:pt x="131" y="581"/>
                </a:cubicBezTo>
                <a:cubicBezTo>
                  <a:pt x="145" y="581"/>
                  <a:pt x="156" y="570"/>
                  <a:pt x="156" y="557"/>
                </a:cubicBezTo>
                <a:cubicBezTo>
                  <a:pt x="156" y="502"/>
                  <a:pt x="156" y="502"/>
                  <a:pt x="156" y="502"/>
                </a:cubicBezTo>
                <a:cubicBezTo>
                  <a:pt x="387" y="502"/>
                  <a:pt x="387" y="502"/>
                  <a:pt x="387" y="502"/>
                </a:cubicBezTo>
                <a:cubicBezTo>
                  <a:pt x="618" y="502"/>
                  <a:pt x="618" y="502"/>
                  <a:pt x="618" y="502"/>
                </a:cubicBezTo>
                <a:cubicBezTo>
                  <a:pt x="618" y="557"/>
                  <a:pt x="618" y="557"/>
                  <a:pt x="618" y="557"/>
                </a:cubicBezTo>
                <a:cubicBezTo>
                  <a:pt x="618" y="570"/>
                  <a:pt x="629" y="581"/>
                  <a:pt x="642" y="581"/>
                </a:cubicBezTo>
                <a:cubicBezTo>
                  <a:pt x="699" y="581"/>
                  <a:pt x="699" y="581"/>
                  <a:pt x="699" y="581"/>
                </a:cubicBezTo>
                <a:cubicBezTo>
                  <a:pt x="713" y="581"/>
                  <a:pt x="724" y="570"/>
                  <a:pt x="724" y="557"/>
                </a:cubicBezTo>
                <a:cubicBezTo>
                  <a:pt x="724" y="503"/>
                  <a:pt x="724" y="503"/>
                  <a:pt x="724" y="503"/>
                </a:cubicBezTo>
                <a:cubicBezTo>
                  <a:pt x="737" y="503"/>
                  <a:pt x="737" y="503"/>
                  <a:pt x="737" y="503"/>
                </a:cubicBezTo>
                <a:cubicBezTo>
                  <a:pt x="737" y="503"/>
                  <a:pt x="737" y="503"/>
                  <a:pt x="737" y="503"/>
                </a:cubicBezTo>
                <a:cubicBezTo>
                  <a:pt x="748" y="503"/>
                  <a:pt x="758" y="495"/>
                  <a:pt x="761" y="485"/>
                </a:cubicBezTo>
                <a:cubicBezTo>
                  <a:pt x="762" y="483"/>
                  <a:pt x="773" y="439"/>
                  <a:pt x="773" y="363"/>
                </a:cubicBezTo>
                <a:cubicBezTo>
                  <a:pt x="773" y="249"/>
                  <a:pt x="742" y="199"/>
                  <a:pt x="715" y="154"/>
                </a:cubicBezTo>
                <a:close/>
                <a:moveTo>
                  <a:pt x="191" y="52"/>
                </a:moveTo>
                <a:cubicBezTo>
                  <a:pt x="191" y="52"/>
                  <a:pt x="255" y="39"/>
                  <a:pt x="387" y="39"/>
                </a:cubicBezTo>
                <a:cubicBezTo>
                  <a:pt x="518" y="39"/>
                  <a:pt x="582" y="52"/>
                  <a:pt x="582" y="52"/>
                </a:cubicBezTo>
                <a:cubicBezTo>
                  <a:pt x="582" y="52"/>
                  <a:pt x="657" y="138"/>
                  <a:pt x="649" y="158"/>
                </a:cubicBezTo>
                <a:cubicBezTo>
                  <a:pt x="646" y="166"/>
                  <a:pt x="643" y="172"/>
                  <a:pt x="618" y="172"/>
                </a:cubicBezTo>
                <a:cubicBezTo>
                  <a:pt x="582" y="172"/>
                  <a:pt x="387" y="172"/>
                  <a:pt x="387" y="172"/>
                </a:cubicBezTo>
                <a:cubicBezTo>
                  <a:pt x="387" y="172"/>
                  <a:pt x="191" y="172"/>
                  <a:pt x="156" y="172"/>
                </a:cubicBezTo>
                <a:cubicBezTo>
                  <a:pt x="130" y="172"/>
                  <a:pt x="127" y="166"/>
                  <a:pt x="124" y="158"/>
                </a:cubicBezTo>
                <a:cubicBezTo>
                  <a:pt x="116" y="138"/>
                  <a:pt x="191" y="52"/>
                  <a:pt x="191" y="52"/>
                </a:cubicBezTo>
                <a:close/>
                <a:moveTo>
                  <a:pt x="569" y="293"/>
                </a:moveTo>
                <a:cubicBezTo>
                  <a:pt x="569" y="314"/>
                  <a:pt x="552" y="332"/>
                  <a:pt x="530" y="332"/>
                </a:cubicBezTo>
                <a:cubicBezTo>
                  <a:pt x="243" y="332"/>
                  <a:pt x="243" y="332"/>
                  <a:pt x="243" y="332"/>
                </a:cubicBezTo>
                <a:cubicBezTo>
                  <a:pt x="222" y="332"/>
                  <a:pt x="204" y="314"/>
                  <a:pt x="204" y="293"/>
                </a:cubicBezTo>
                <a:lnTo>
                  <a:pt x="569" y="293"/>
                </a:lnTo>
                <a:close/>
                <a:moveTo>
                  <a:pt x="100" y="326"/>
                </a:moveTo>
                <a:cubicBezTo>
                  <a:pt x="69" y="326"/>
                  <a:pt x="43" y="301"/>
                  <a:pt x="43" y="269"/>
                </a:cubicBezTo>
                <a:cubicBezTo>
                  <a:pt x="43" y="238"/>
                  <a:pt x="69" y="213"/>
                  <a:pt x="100" y="213"/>
                </a:cubicBezTo>
                <a:cubicBezTo>
                  <a:pt x="131" y="213"/>
                  <a:pt x="157" y="238"/>
                  <a:pt x="157" y="269"/>
                </a:cubicBezTo>
                <a:cubicBezTo>
                  <a:pt x="157" y="301"/>
                  <a:pt x="131" y="326"/>
                  <a:pt x="100" y="326"/>
                </a:cubicBezTo>
                <a:close/>
                <a:moveTo>
                  <a:pt x="623" y="459"/>
                </a:moveTo>
                <a:cubicBezTo>
                  <a:pt x="445" y="459"/>
                  <a:pt x="445" y="459"/>
                  <a:pt x="445" y="459"/>
                </a:cubicBezTo>
                <a:cubicBezTo>
                  <a:pt x="338" y="459"/>
                  <a:pt x="338" y="459"/>
                  <a:pt x="338" y="459"/>
                </a:cubicBezTo>
                <a:cubicBezTo>
                  <a:pt x="150" y="459"/>
                  <a:pt x="150" y="459"/>
                  <a:pt x="150" y="459"/>
                </a:cubicBezTo>
                <a:cubicBezTo>
                  <a:pt x="150" y="444"/>
                  <a:pt x="150" y="444"/>
                  <a:pt x="150" y="444"/>
                </a:cubicBezTo>
                <a:cubicBezTo>
                  <a:pt x="150" y="418"/>
                  <a:pt x="171" y="397"/>
                  <a:pt x="197" y="397"/>
                </a:cubicBezTo>
                <a:cubicBezTo>
                  <a:pt x="332" y="397"/>
                  <a:pt x="332" y="397"/>
                  <a:pt x="332" y="397"/>
                </a:cubicBezTo>
                <a:cubicBezTo>
                  <a:pt x="451" y="397"/>
                  <a:pt x="451" y="397"/>
                  <a:pt x="451" y="397"/>
                </a:cubicBezTo>
                <a:cubicBezTo>
                  <a:pt x="577" y="397"/>
                  <a:pt x="577" y="397"/>
                  <a:pt x="577" y="397"/>
                </a:cubicBezTo>
                <a:cubicBezTo>
                  <a:pt x="602" y="397"/>
                  <a:pt x="623" y="418"/>
                  <a:pt x="623" y="444"/>
                </a:cubicBezTo>
                <a:lnTo>
                  <a:pt x="623" y="459"/>
                </a:lnTo>
                <a:close/>
                <a:moveTo>
                  <a:pt x="674" y="326"/>
                </a:moveTo>
                <a:cubicBezTo>
                  <a:pt x="642" y="326"/>
                  <a:pt x="617" y="301"/>
                  <a:pt x="617" y="269"/>
                </a:cubicBezTo>
                <a:cubicBezTo>
                  <a:pt x="617" y="238"/>
                  <a:pt x="642" y="213"/>
                  <a:pt x="674" y="213"/>
                </a:cubicBezTo>
                <a:cubicBezTo>
                  <a:pt x="705" y="213"/>
                  <a:pt x="730" y="238"/>
                  <a:pt x="730" y="269"/>
                </a:cubicBezTo>
                <a:cubicBezTo>
                  <a:pt x="730" y="301"/>
                  <a:pt x="705" y="326"/>
                  <a:pt x="674" y="3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0050" lIns="80125" spcFirstLastPara="1" rIns="80125" wrap="square" tIns="40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5"/>
          <p:cNvSpPr/>
          <p:nvPr/>
        </p:nvSpPr>
        <p:spPr>
          <a:xfrm>
            <a:off x="4333158" y="2490035"/>
            <a:ext cx="2067915" cy="955582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 </a:t>
            </a: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receives cash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Chun Kit and </a:t>
            </a: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spends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daily meals and miscellaneous items </a:t>
            </a: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via cash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transit, entertainment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5"/>
          <p:cNvSpPr/>
          <p:nvPr/>
        </p:nvSpPr>
        <p:spPr>
          <a:xfrm>
            <a:off x="5078518" y="3233611"/>
            <a:ext cx="203563" cy="151573"/>
          </a:xfrm>
          <a:custGeom>
            <a:rect b="b" l="l" r="r" t="t"/>
            <a:pathLst>
              <a:path extrusionOk="0" h="581" w="773">
                <a:moveTo>
                  <a:pt x="715" y="154"/>
                </a:moveTo>
                <a:cubicBezTo>
                  <a:pt x="712" y="148"/>
                  <a:pt x="708" y="142"/>
                  <a:pt x="704" y="136"/>
                </a:cubicBezTo>
                <a:cubicBezTo>
                  <a:pt x="675" y="85"/>
                  <a:pt x="638" y="40"/>
                  <a:pt x="609" y="18"/>
                </a:cubicBezTo>
                <a:cubicBezTo>
                  <a:pt x="586" y="1"/>
                  <a:pt x="433" y="0"/>
                  <a:pt x="387" y="0"/>
                </a:cubicBezTo>
                <a:cubicBezTo>
                  <a:pt x="340" y="0"/>
                  <a:pt x="187" y="1"/>
                  <a:pt x="165" y="18"/>
                </a:cubicBezTo>
                <a:cubicBezTo>
                  <a:pt x="135" y="40"/>
                  <a:pt x="99" y="85"/>
                  <a:pt x="69" y="136"/>
                </a:cubicBezTo>
                <a:cubicBezTo>
                  <a:pt x="66" y="142"/>
                  <a:pt x="62" y="148"/>
                  <a:pt x="58" y="154"/>
                </a:cubicBezTo>
                <a:cubicBezTo>
                  <a:pt x="31" y="199"/>
                  <a:pt x="0" y="249"/>
                  <a:pt x="0" y="363"/>
                </a:cubicBezTo>
                <a:cubicBezTo>
                  <a:pt x="0" y="439"/>
                  <a:pt x="12" y="483"/>
                  <a:pt x="13" y="485"/>
                </a:cubicBezTo>
                <a:cubicBezTo>
                  <a:pt x="15" y="495"/>
                  <a:pt x="25" y="503"/>
                  <a:pt x="36" y="503"/>
                </a:cubicBezTo>
                <a:cubicBezTo>
                  <a:pt x="36" y="503"/>
                  <a:pt x="36" y="503"/>
                  <a:pt x="36" y="503"/>
                </a:cubicBezTo>
                <a:cubicBezTo>
                  <a:pt x="50" y="503"/>
                  <a:pt x="50" y="503"/>
                  <a:pt x="50" y="503"/>
                </a:cubicBezTo>
                <a:cubicBezTo>
                  <a:pt x="50" y="557"/>
                  <a:pt x="50" y="557"/>
                  <a:pt x="50" y="557"/>
                </a:cubicBezTo>
                <a:cubicBezTo>
                  <a:pt x="50" y="570"/>
                  <a:pt x="61" y="581"/>
                  <a:pt x="74" y="581"/>
                </a:cubicBezTo>
                <a:cubicBezTo>
                  <a:pt x="131" y="581"/>
                  <a:pt x="131" y="581"/>
                  <a:pt x="131" y="581"/>
                </a:cubicBezTo>
                <a:cubicBezTo>
                  <a:pt x="145" y="581"/>
                  <a:pt x="156" y="570"/>
                  <a:pt x="156" y="557"/>
                </a:cubicBezTo>
                <a:cubicBezTo>
                  <a:pt x="156" y="502"/>
                  <a:pt x="156" y="502"/>
                  <a:pt x="156" y="502"/>
                </a:cubicBezTo>
                <a:cubicBezTo>
                  <a:pt x="387" y="502"/>
                  <a:pt x="387" y="502"/>
                  <a:pt x="387" y="502"/>
                </a:cubicBezTo>
                <a:cubicBezTo>
                  <a:pt x="618" y="502"/>
                  <a:pt x="618" y="502"/>
                  <a:pt x="618" y="502"/>
                </a:cubicBezTo>
                <a:cubicBezTo>
                  <a:pt x="618" y="557"/>
                  <a:pt x="618" y="557"/>
                  <a:pt x="618" y="557"/>
                </a:cubicBezTo>
                <a:cubicBezTo>
                  <a:pt x="618" y="570"/>
                  <a:pt x="629" y="581"/>
                  <a:pt x="642" y="581"/>
                </a:cubicBezTo>
                <a:cubicBezTo>
                  <a:pt x="699" y="581"/>
                  <a:pt x="699" y="581"/>
                  <a:pt x="699" y="581"/>
                </a:cubicBezTo>
                <a:cubicBezTo>
                  <a:pt x="713" y="581"/>
                  <a:pt x="724" y="570"/>
                  <a:pt x="724" y="557"/>
                </a:cubicBezTo>
                <a:cubicBezTo>
                  <a:pt x="724" y="503"/>
                  <a:pt x="724" y="503"/>
                  <a:pt x="724" y="503"/>
                </a:cubicBezTo>
                <a:cubicBezTo>
                  <a:pt x="737" y="503"/>
                  <a:pt x="737" y="503"/>
                  <a:pt x="737" y="503"/>
                </a:cubicBezTo>
                <a:cubicBezTo>
                  <a:pt x="737" y="503"/>
                  <a:pt x="737" y="503"/>
                  <a:pt x="737" y="503"/>
                </a:cubicBezTo>
                <a:cubicBezTo>
                  <a:pt x="748" y="503"/>
                  <a:pt x="758" y="495"/>
                  <a:pt x="761" y="485"/>
                </a:cubicBezTo>
                <a:cubicBezTo>
                  <a:pt x="762" y="483"/>
                  <a:pt x="773" y="439"/>
                  <a:pt x="773" y="363"/>
                </a:cubicBezTo>
                <a:cubicBezTo>
                  <a:pt x="773" y="249"/>
                  <a:pt x="742" y="199"/>
                  <a:pt x="715" y="154"/>
                </a:cubicBezTo>
                <a:close/>
                <a:moveTo>
                  <a:pt x="191" y="52"/>
                </a:moveTo>
                <a:cubicBezTo>
                  <a:pt x="191" y="52"/>
                  <a:pt x="255" y="39"/>
                  <a:pt x="387" y="39"/>
                </a:cubicBezTo>
                <a:cubicBezTo>
                  <a:pt x="518" y="39"/>
                  <a:pt x="582" y="52"/>
                  <a:pt x="582" y="52"/>
                </a:cubicBezTo>
                <a:cubicBezTo>
                  <a:pt x="582" y="52"/>
                  <a:pt x="657" y="138"/>
                  <a:pt x="649" y="158"/>
                </a:cubicBezTo>
                <a:cubicBezTo>
                  <a:pt x="646" y="166"/>
                  <a:pt x="643" y="172"/>
                  <a:pt x="618" y="172"/>
                </a:cubicBezTo>
                <a:cubicBezTo>
                  <a:pt x="582" y="172"/>
                  <a:pt x="387" y="172"/>
                  <a:pt x="387" y="172"/>
                </a:cubicBezTo>
                <a:cubicBezTo>
                  <a:pt x="387" y="172"/>
                  <a:pt x="191" y="172"/>
                  <a:pt x="156" y="172"/>
                </a:cubicBezTo>
                <a:cubicBezTo>
                  <a:pt x="130" y="172"/>
                  <a:pt x="127" y="166"/>
                  <a:pt x="124" y="158"/>
                </a:cubicBezTo>
                <a:cubicBezTo>
                  <a:pt x="116" y="138"/>
                  <a:pt x="191" y="52"/>
                  <a:pt x="191" y="52"/>
                </a:cubicBezTo>
                <a:close/>
                <a:moveTo>
                  <a:pt x="569" y="293"/>
                </a:moveTo>
                <a:cubicBezTo>
                  <a:pt x="569" y="314"/>
                  <a:pt x="552" y="332"/>
                  <a:pt x="530" y="332"/>
                </a:cubicBezTo>
                <a:cubicBezTo>
                  <a:pt x="243" y="332"/>
                  <a:pt x="243" y="332"/>
                  <a:pt x="243" y="332"/>
                </a:cubicBezTo>
                <a:cubicBezTo>
                  <a:pt x="222" y="332"/>
                  <a:pt x="204" y="314"/>
                  <a:pt x="204" y="293"/>
                </a:cubicBezTo>
                <a:lnTo>
                  <a:pt x="569" y="293"/>
                </a:lnTo>
                <a:close/>
                <a:moveTo>
                  <a:pt x="100" y="326"/>
                </a:moveTo>
                <a:cubicBezTo>
                  <a:pt x="69" y="326"/>
                  <a:pt x="43" y="301"/>
                  <a:pt x="43" y="269"/>
                </a:cubicBezTo>
                <a:cubicBezTo>
                  <a:pt x="43" y="238"/>
                  <a:pt x="69" y="213"/>
                  <a:pt x="100" y="213"/>
                </a:cubicBezTo>
                <a:cubicBezTo>
                  <a:pt x="131" y="213"/>
                  <a:pt x="157" y="238"/>
                  <a:pt x="157" y="269"/>
                </a:cubicBezTo>
                <a:cubicBezTo>
                  <a:pt x="157" y="301"/>
                  <a:pt x="131" y="326"/>
                  <a:pt x="100" y="326"/>
                </a:cubicBezTo>
                <a:close/>
                <a:moveTo>
                  <a:pt x="623" y="459"/>
                </a:moveTo>
                <a:cubicBezTo>
                  <a:pt x="445" y="459"/>
                  <a:pt x="445" y="459"/>
                  <a:pt x="445" y="459"/>
                </a:cubicBezTo>
                <a:cubicBezTo>
                  <a:pt x="338" y="459"/>
                  <a:pt x="338" y="459"/>
                  <a:pt x="338" y="459"/>
                </a:cubicBezTo>
                <a:cubicBezTo>
                  <a:pt x="150" y="459"/>
                  <a:pt x="150" y="459"/>
                  <a:pt x="150" y="459"/>
                </a:cubicBezTo>
                <a:cubicBezTo>
                  <a:pt x="150" y="444"/>
                  <a:pt x="150" y="444"/>
                  <a:pt x="150" y="444"/>
                </a:cubicBezTo>
                <a:cubicBezTo>
                  <a:pt x="150" y="418"/>
                  <a:pt x="171" y="397"/>
                  <a:pt x="197" y="397"/>
                </a:cubicBezTo>
                <a:cubicBezTo>
                  <a:pt x="332" y="397"/>
                  <a:pt x="332" y="397"/>
                  <a:pt x="332" y="397"/>
                </a:cubicBezTo>
                <a:cubicBezTo>
                  <a:pt x="451" y="397"/>
                  <a:pt x="451" y="397"/>
                  <a:pt x="451" y="397"/>
                </a:cubicBezTo>
                <a:cubicBezTo>
                  <a:pt x="577" y="397"/>
                  <a:pt x="577" y="397"/>
                  <a:pt x="577" y="397"/>
                </a:cubicBezTo>
                <a:cubicBezTo>
                  <a:pt x="602" y="397"/>
                  <a:pt x="623" y="418"/>
                  <a:pt x="623" y="444"/>
                </a:cubicBezTo>
                <a:lnTo>
                  <a:pt x="623" y="459"/>
                </a:lnTo>
                <a:close/>
                <a:moveTo>
                  <a:pt x="674" y="326"/>
                </a:moveTo>
                <a:cubicBezTo>
                  <a:pt x="642" y="326"/>
                  <a:pt x="617" y="301"/>
                  <a:pt x="617" y="269"/>
                </a:cubicBezTo>
                <a:cubicBezTo>
                  <a:pt x="617" y="238"/>
                  <a:pt x="642" y="213"/>
                  <a:pt x="674" y="213"/>
                </a:cubicBezTo>
                <a:cubicBezTo>
                  <a:pt x="705" y="213"/>
                  <a:pt x="730" y="238"/>
                  <a:pt x="730" y="269"/>
                </a:cubicBezTo>
                <a:cubicBezTo>
                  <a:pt x="730" y="301"/>
                  <a:pt x="705" y="326"/>
                  <a:pt x="674" y="3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0050" lIns="80125" spcFirstLastPara="1" rIns="80125" wrap="square" tIns="40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5"/>
          <p:cNvSpPr/>
          <p:nvPr/>
        </p:nvSpPr>
        <p:spPr>
          <a:xfrm>
            <a:off x="4736198" y="3237824"/>
            <a:ext cx="223853" cy="138809"/>
          </a:xfrm>
          <a:custGeom>
            <a:rect b="b" l="l" r="r" t="t"/>
            <a:pathLst>
              <a:path extrusionOk="0" h="487" w="742">
                <a:moveTo>
                  <a:pt x="667" y="244"/>
                </a:moveTo>
                <a:cubicBezTo>
                  <a:pt x="667" y="202"/>
                  <a:pt x="701" y="169"/>
                  <a:pt x="742" y="169"/>
                </a:cubicBezTo>
                <a:cubicBezTo>
                  <a:pt x="742" y="22"/>
                  <a:pt x="742" y="22"/>
                  <a:pt x="742" y="22"/>
                </a:cubicBezTo>
                <a:cubicBezTo>
                  <a:pt x="742" y="10"/>
                  <a:pt x="732" y="0"/>
                  <a:pt x="72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10"/>
                  <a:pt x="0" y="22"/>
                </a:cubicBezTo>
                <a:cubicBezTo>
                  <a:pt x="0" y="169"/>
                  <a:pt x="0" y="169"/>
                  <a:pt x="0" y="169"/>
                </a:cubicBezTo>
                <a:cubicBezTo>
                  <a:pt x="41" y="169"/>
                  <a:pt x="75" y="202"/>
                  <a:pt x="75" y="244"/>
                </a:cubicBezTo>
                <a:cubicBezTo>
                  <a:pt x="75" y="285"/>
                  <a:pt x="41" y="319"/>
                  <a:pt x="0" y="319"/>
                </a:cubicBezTo>
                <a:cubicBezTo>
                  <a:pt x="0" y="465"/>
                  <a:pt x="0" y="465"/>
                  <a:pt x="0" y="465"/>
                </a:cubicBezTo>
                <a:cubicBezTo>
                  <a:pt x="0" y="477"/>
                  <a:pt x="9" y="487"/>
                  <a:pt x="21" y="487"/>
                </a:cubicBezTo>
                <a:cubicBezTo>
                  <a:pt x="720" y="487"/>
                  <a:pt x="720" y="487"/>
                  <a:pt x="720" y="487"/>
                </a:cubicBezTo>
                <a:cubicBezTo>
                  <a:pt x="732" y="487"/>
                  <a:pt x="742" y="477"/>
                  <a:pt x="742" y="465"/>
                </a:cubicBezTo>
                <a:cubicBezTo>
                  <a:pt x="742" y="319"/>
                  <a:pt x="742" y="319"/>
                  <a:pt x="742" y="319"/>
                </a:cubicBezTo>
                <a:cubicBezTo>
                  <a:pt x="701" y="319"/>
                  <a:pt x="667" y="285"/>
                  <a:pt x="667" y="244"/>
                </a:cubicBezTo>
                <a:close/>
                <a:moveTo>
                  <a:pt x="626" y="52"/>
                </a:moveTo>
                <a:cubicBezTo>
                  <a:pt x="688" y="52"/>
                  <a:pt x="688" y="52"/>
                  <a:pt x="688" y="52"/>
                </a:cubicBezTo>
                <a:cubicBezTo>
                  <a:pt x="688" y="116"/>
                  <a:pt x="688" y="116"/>
                  <a:pt x="688" y="116"/>
                </a:cubicBezTo>
                <a:cubicBezTo>
                  <a:pt x="626" y="116"/>
                  <a:pt x="626" y="116"/>
                  <a:pt x="626" y="116"/>
                </a:cubicBezTo>
                <a:lnTo>
                  <a:pt x="626" y="52"/>
                </a:lnTo>
                <a:close/>
                <a:moveTo>
                  <a:pt x="281" y="52"/>
                </a:moveTo>
                <a:cubicBezTo>
                  <a:pt x="343" y="52"/>
                  <a:pt x="343" y="52"/>
                  <a:pt x="343" y="52"/>
                </a:cubicBezTo>
                <a:cubicBezTo>
                  <a:pt x="343" y="116"/>
                  <a:pt x="343" y="116"/>
                  <a:pt x="343" y="116"/>
                </a:cubicBezTo>
                <a:cubicBezTo>
                  <a:pt x="281" y="116"/>
                  <a:pt x="281" y="116"/>
                  <a:pt x="281" y="116"/>
                </a:cubicBezTo>
                <a:lnTo>
                  <a:pt x="281" y="52"/>
                </a:lnTo>
                <a:close/>
                <a:moveTo>
                  <a:pt x="439" y="244"/>
                </a:moveTo>
                <a:cubicBezTo>
                  <a:pt x="330" y="318"/>
                  <a:pt x="330" y="318"/>
                  <a:pt x="330" y="318"/>
                </a:cubicBezTo>
                <a:cubicBezTo>
                  <a:pt x="330" y="170"/>
                  <a:pt x="330" y="170"/>
                  <a:pt x="330" y="170"/>
                </a:cubicBezTo>
                <a:lnTo>
                  <a:pt x="439" y="244"/>
                </a:lnTo>
                <a:close/>
                <a:moveTo>
                  <a:pt x="113" y="444"/>
                </a:moveTo>
                <a:cubicBezTo>
                  <a:pt x="51" y="444"/>
                  <a:pt x="51" y="444"/>
                  <a:pt x="51" y="444"/>
                </a:cubicBezTo>
                <a:cubicBezTo>
                  <a:pt x="51" y="380"/>
                  <a:pt x="51" y="380"/>
                  <a:pt x="51" y="380"/>
                </a:cubicBezTo>
                <a:cubicBezTo>
                  <a:pt x="113" y="380"/>
                  <a:pt x="113" y="380"/>
                  <a:pt x="113" y="380"/>
                </a:cubicBezTo>
                <a:lnTo>
                  <a:pt x="113" y="444"/>
                </a:lnTo>
                <a:close/>
                <a:moveTo>
                  <a:pt x="113" y="116"/>
                </a:moveTo>
                <a:cubicBezTo>
                  <a:pt x="51" y="116"/>
                  <a:pt x="51" y="116"/>
                  <a:pt x="51" y="116"/>
                </a:cubicBezTo>
                <a:cubicBezTo>
                  <a:pt x="51" y="52"/>
                  <a:pt x="51" y="52"/>
                  <a:pt x="51" y="52"/>
                </a:cubicBezTo>
                <a:cubicBezTo>
                  <a:pt x="113" y="52"/>
                  <a:pt x="113" y="52"/>
                  <a:pt x="113" y="52"/>
                </a:cubicBezTo>
                <a:lnTo>
                  <a:pt x="113" y="116"/>
                </a:lnTo>
                <a:close/>
                <a:moveTo>
                  <a:pt x="228" y="444"/>
                </a:moveTo>
                <a:cubicBezTo>
                  <a:pt x="166" y="444"/>
                  <a:pt x="166" y="444"/>
                  <a:pt x="166" y="444"/>
                </a:cubicBezTo>
                <a:cubicBezTo>
                  <a:pt x="166" y="380"/>
                  <a:pt x="166" y="380"/>
                  <a:pt x="166" y="380"/>
                </a:cubicBezTo>
                <a:cubicBezTo>
                  <a:pt x="228" y="380"/>
                  <a:pt x="228" y="380"/>
                  <a:pt x="228" y="380"/>
                </a:cubicBezTo>
                <a:lnTo>
                  <a:pt x="228" y="444"/>
                </a:lnTo>
                <a:close/>
                <a:moveTo>
                  <a:pt x="228" y="116"/>
                </a:moveTo>
                <a:cubicBezTo>
                  <a:pt x="166" y="116"/>
                  <a:pt x="166" y="116"/>
                  <a:pt x="166" y="116"/>
                </a:cubicBezTo>
                <a:cubicBezTo>
                  <a:pt x="166" y="52"/>
                  <a:pt x="166" y="52"/>
                  <a:pt x="166" y="52"/>
                </a:cubicBezTo>
                <a:cubicBezTo>
                  <a:pt x="228" y="52"/>
                  <a:pt x="228" y="52"/>
                  <a:pt x="228" y="52"/>
                </a:cubicBezTo>
                <a:lnTo>
                  <a:pt x="228" y="116"/>
                </a:lnTo>
                <a:close/>
                <a:moveTo>
                  <a:pt x="343" y="444"/>
                </a:moveTo>
                <a:cubicBezTo>
                  <a:pt x="281" y="444"/>
                  <a:pt x="281" y="444"/>
                  <a:pt x="281" y="444"/>
                </a:cubicBezTo>
                <a:cubicBezTo>
                  <a:pt x="281" y="380"/>
                  <a:pt x="281" y="380"/>
                  <a:pt x="281" y="380"/>
                </a:cubicBezTo>
                <a:cubicBezTo>
                  <a:pt x="343" y="380"/>
                  <a:pt x="343" y="380"/>
                  <a:pt x="343" y="380"/>
                </a:cubicBezTo>
                <a:lnTo>
                  <a:pt x="343" y="444"/>
                </a:lnTo>
                <a:close/>
                <a:moveTo>
                  <a:pt x="458" y="444"/>
                </a:moveTo>
                <a:cubicBezTo>
                  <a:pt x="396" y="444"/>
                  <a:pt x="396" y="444"/>
                  <a:pt x="396" y="444"/>
                </a:cubicBezTo>
                <a:cubicBezTo>
                  <a:pt x="396" y="380"/>
                  <a:pt x="396" y="380"/>
                  <a:pt x="396" y="380"/>
                </a:cubicBezTo>
                <a:cubicBezTo>
                  <a:pt x="458" y="380"/>
                  <a:pt x="458" y="380"/>
                  <a:pt x="458" y="380"/>
                </a:cubicBezTo>
                <a:lnTo>
                  <a:pt x="458" y="444"/>
                </a:lnTo>
                <a:close/>
                <a:moveTo>
                  <a:pt x="458" y="116"/>
                </a:moveTo>
                <a:cubicBezTo>
                  <a:pt x="396" y="116"/>
                  <a:pt x="396" y="116"/>
                  <a:pt x="396" y="116"/>
                </a:cubicBezTo>
                <a:cubicBezTo>
                  <a:pt x="396" y="52"/>
                  <a:pt x="396" y="52"/>
                  <a:pt x="396" y="52"/>
                </a:cubicBezTo>
                <a:cubicBezTo>
                  <a:pt x="458" y="52"/>
                  <a:pt x="458" y="52"/>
                  <a:pt x="458" y="52"/>
                </a:cubicBezTo>
                <a:lnTo>
                  <a:pt x="458" y="116"/>
                </a:lnTo>
                <a:close/>
                <a:moveTo>
                  <a:pt x="573" y="444"/>
                </a:moveTo>
                <a:cubicBezTo>
                  <a:pt x="511" y="444"/>
                  <a:pt x="511" y="444"/>
                  <a:pt x="511" y="444"/>
                </a:cubicBezTo>
                <a:cubicBezTo>
                  <a:pt x="511" y="380"/>
                  <a:pt x="511" y="380"/>
                  <a:pt x="511" y="380"/>
                </a:cubicBezTo>
                <a:cubicBezTo>
                  <a:pt x="573" y="380"/>
                  <a:pt x="573" y="380"/>
                  <a:pt x="573" y="380"/>
                </a:cubicBezTo>
                <a:lnTo>
                  <a:pt x="573" y="444"/>
                </a:lnTo>
                <a:close/>
                <a:moveTo>
                  <a:pt x="573" y="116"/>
                </a:moveTo>
                <a:cubicBezTo>
                  <a:pt x="511" y="116"/>
                  <a:pt x="511" y="116"/>
                  <a:pt x="511" y="116"/>
                </a:cubicBezTo>
                <a:cubicBezTo>
                  <a:pt x="511" y="52"/>
                  <a:pt x="511" y="52"/>
                  <a:pt x="511" y="52"/>
                </a:cubicBezTo>
                <a:cubicBezTo>
                  <a:pt x="573" y="52"/>
                  <a:pt x="573" y="52"/>
                  <a:pt x="573" y="52"/>
                </a:cubicBezTo>
                <a:lnTo>
                  <a:pt x="573" y="116"/>
                </a:lnTo>
                <a:close/>
                <a:moveTo>
                  <a:pt x="688" y="444"/>
                </a:moveTo>
                <a:cubicBezTo>
                  <a:pt x="626" y="444"/>
                  <a:pt x="626" y="444"/>
                  <a:pt x="626" y="444"/>
                </a:cubicBezTo>
                <a:cubicBezTo>
                  <a:pt x="626" y="380"/>
                  <a:pt x="626" y="380"/>
                  <a:pt x="626" y="380"/>
                </a:cubicBezTo>
                <a:cubicBezTo>
                  <a:pt x="688" y="380"/>
                  <a:pt x="688" y="380"/>
                  <a:pt x="688" y="380"/>
                </a:cubicBezTo>
                <a:lnTo>
                  <a:pt x="688" y="44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0050" lIns="80125" spcFirstLastPara="1" rIns="80125" wrap="square" tIns="40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7" name="Google Shape;677;p35"/>
          <p:cNvGrpSpPr/>
          <p:nvPr/>
        </p:nvGrpSpPr>
        <p:grpSpPr>
          <a:xfrm>
            <a:off x="4500348" y="3209037"/>
            <a:ext cx="107284" cy="219405"/>
            <a:chOff x="5908325" y="5463280"/>
            <a:chExt cx="311150" cy="619125"/>
          </a:xfrm>
        </p:grpSpPr>
        <p:sp>
          <p:nvSpPr>
            <p:cNvPr id="678" name="Google Shape;678;p35"/>
            <p:cNvSpPr/>
            <p:nvPr/>
          </p:nvSpPr>
          <p:spPr>
            <a:xfrm>
              <a:off x="5908325" y="5475244"/>
              <a:ext cx="143608" cy="607161"/>
            </a:xfrm>
            <a:custGeom>
              <a:rect b="b" l="l" r="r" t="t"/>
              <a:pathLst>
                <a:path extrusionOk="0" h="1939" w="461">
                  <a:moveTo>
                    <a:pt x="461" y="630"/>
                  </a:moveTo>
                  <a:cubicBezTo>
                    <a:pt x="461" y="691"/>
                    <a:pt x="405" y="757"/>
                    <a:pt x="333" y="757"/>
                  </a:cubicBezTo>
                  <a:cubicBezTo>
                    <a:pt x="333" y="1792"/>
                    <a:pt x="333" y="1792"/>
                    <a:pt x="333" y="1792"/>
                  </a:cubicBezTo>
                  <a:cubicBezTo>
                    <a:pt x="333" y="1939"/>
                    <a:pt x="132" y="1939"/>
                    <a:pt x="132" y="1792"/>
                  </a:cubicBezTo>
                  <a:cubicBezTo>
                    <a:pt x="132" y="757"/>
                    <a:pt x="132" y="757"/>
                    <a:pt x="132" y="757"/>
                  </a:cubicBezTo>
                  <a:cubicBezTo>
                    <a:pt x="62" y="757"/>
                    <a:pt x="0" y="703"/>
                    <a:pt x="0" y="62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"/>
                    <a:pt x="72" y="0"/>
                    <a:pt x="72" y="53"/>
                  </a:cubicBezTo>
                  <a:cubicBezTo>
                    <a:pt x="72" y="475"/>
                    <a:pt x="72" y="475"/>
                    <a:pt x="72" y="475"/>
                  </a:cubicBezTo>
                  <a:cubicBezTo>
                    <a:pt x="132" y="475"/>
                    <a:pt x="132" y="475"/>
                    <a:pt x="132" y="475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4"/>
                    <a:pt x="201" y="1"/>
                    <a:pt x="201" y="51"/>
                  </a:cubicBezTo>
                  <a:cubicBezTo>
                    <a:pt x="201" y="475"/>
                    <a:pt x="201" y="475"/>
                    <a:pt x="201" y="475"/>
                  </a:cubicBezTo>
                  <a:cubicBezTo>
                    <a:pt x="263" y="475"/>
                    <a:pt x="263" y="475"/>
                    <a:pt x="263" y="475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3" y="2"/>
                    <a:pt x="330" y="1"/>
                    <a:pt x="330" y="52"/>
                  </a:cubicBezTo>
                  <a:cubicBezTo>
                    <a:pt x="330" y="475"/>
                    <a:pt x="330" y="475"/>
                    <a:pt x="330" y="475"/>
                  </a:cubicBezTo>
                  <a:cubicBezTo>
                    <a:pt x="391" y="475"/>
                    <a:pt x="391" y="475"/>
                    <a:pt x="391" y="475"/>
                  </a:cubicBezTo>
                  <a:cubicBezTo>
                    <a:pt x="391" y="50"/>
                    <a:pt x="391" y="50"/>
                    <a:pt x="391" y="50"/>
                  </a:cubicBezTo>
                  <a:cubicBezTo>
                    <a:pt x="391" y="3"/>
                    <a:pt x="461" y="1"/>
                    <a:pt x="461" y="52"/>
                  </a:cubicBezTo>
                  <a:lnTo>
                    <a:pt x="461" y="6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6123737" y="5463280"/>
              <a:ext cx="95738" cy="617630"/>
            </a:xfrm>
            <a:custGeom>
              <a:rect b="b" l="l" r="r" t="t"/>
              <a:pathLst>
                <a:path extrusionOk="0" h="1978" w="307">
                  <a:moveTo>
                    <a:pt x="307" y="226"/>
                  </a:moveTo>
                  <a:cubicBezTo>
                    <a:pt x="307" y="1834"/>
                    <a:pt x="307" y="1834"/>
                    <a:pt x="307" y="1834"/>
                  </a:cubicBezTo>
                  <a:cubicBezTo>
                    <a:pt x="307" y="1978"/>
                    <a:pt x="107" y="1975"/>
                    <a:pt x="107" y="1834"/>
                  </a:cubicBezTo>
                  <a:cubicBezTo>
                    <a:pt x="107" y="1196"/>
                    <a:pt x="107" y="1196"/>
                    <a:pt x="107" y="1196"/>
                  </a:cubicBezTo>
                  <a:cubicBezTo>
                    <a:pt x="0" y="1196"/>
                    <a:pt x="0" y="1196"/>
                    <a:pt x="0" y="119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0" y="0"/>
                    <a:pt x="307" y="0"/>
                    <a:pt x="307" y="2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0" name="Google Shape;670;p35"/>
          <p:cNvSpPr/>
          <p:nvPr/>
        </p:nvSpPr>
        <p:spPr>
          <a:xfrm>
            <a:off x="4313993" y="3633939"/>
            <a:ext cx="2067915" cy="955582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Maria </a:t>
            </a: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receives cash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proceeds to the nearest 7-11 to remit cash back to her family in the Philippines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5"/>
          <p:cNvSpPr/>
          <p:nvPr/>
        </p:nvSpPr>
        <p:spPr>
          <a:xfrm>
            <a:off x="5079358" y="4297265"/>
            <a:ext cx="210854" cy="201975"/>
          </a:xfrm>
          <a:custGeom>
            <a:rect b="b" l="l" r="r" t="t"/>
            <a:pathLst>
              <a:path extrusionOk="0" h="134" w="140">
                <a:moveTo>
                  <a:pt x="137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2"/>
                  <a:pt x="2" y="134"/>
                  <a:pt x="3" y="134"/>
                </a:cubicBezTo>
                <a:cubicBezTo>
                  <a:pt x="137" y="134"/>
                  <a:pt x="137" y="134"/>
                  <a:pt x="137" y="134"/>
                </a:cubicBezTo>
                <a:cubicBezTo>
                  <a:pt x="139" y="134"/>
                  <a:pt x="140" y="132"/>
                  <a:pt x="140" y="130"/>
                </a:cubicBezTo>
                <a:cubicBezTo>
                  <a:pt x="140" y="4"/>
                  <a:pt x="140" y="4"/>
                  <a:pt x="140" y="4"/>
                </a:cubicBezTo>
                <a:cubicBezTo>
                  <a:pt x="140" y="2"/>
                  <a:pt x="139" y="0"/>
                  <a:pt x="137" y="0"/>
                </a:cubicBezTo>
                <a:close/>
                <a:moveTo>
                  <a:pt x="32" y="13"/>
                </a:moveTo>
                <a:cubicBezTo>
                  <a:pt x="32" y="13"/>
                  <a:pt x="33" y="12"/>
                  <a:pt x="34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7" y="12"/>
                  <a:pt x="108" y="13"/>
                  <a:pt x="108" y="13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08" y="74"/>
                  <a:pt x="107" y="75"/>
                  <a:pt x="106" y="75"/>
                </a:cubicBezTo>
                <a:cubicBezTo>
                  <a:pt x="34" y="75"/>
                  <a:pt x="34" y="75"/>
                  <a:pt x="34" y="75"/>
                </a:cubicBezTo>
                <a:cubicBezTo>
                  <a:pt x="33" y="75"/>
                  <a:pt x="32" y="74"/>
                  <a:pt x="32" y="73"/>
                </a:cubicBezTo>
                <a:lnTo>
                  <a:pt x="32" y="13"/>
                </a:lnTo>
                <a:close/>
                <a:moveTo>
                  <a:pt x="76" y="123"/>
                </a:moveTo>
                <a:cubicBezTo>
                  <a:pt x="15" y="123"/>
                  <a:pt x="15" y="123"/>
                  <a:pt x="15" y="123"/>
                </a:cubicBezTo>
                <a:cubicBezTo>
                  <a:pt x="21" y="86"/>
                  <a:pt x="21" y="86"/>
                  <a:pt x="21" y="86"/>
                </a:cubicBezTo>
                <a:cubicBezTo>
                  <a:pt x="76" y="86"/>
                  <a:pt x="76" y="86"/>
                  <a:pt x="76" y="86"/>
                </a:cubicBezTo>
                <a:lnTo>
                  <a:pt x="76" y="123"/>
                </a:lnTo>
                <a:close/>
                <a:moveTo>
                  <a:pt x="130" y="92"/>
                </a:moveTo>
                <a:cubicBezTo>
                  <a:pt x="88" y="92"/>
                  <a:pt x="88" y="92"/>
                  <a:pt x="88" y="92"/>
                </a:cubicBezTo>
                <a:cubicBezTo>
                  <a:pt x="86" y="92"/>
                  <a:pt x="85" y="90"/>
                  <a:pt x="85" y="89"/>
                </a:cubicBezTo>
                <a:cubicBezTo>
                  <a:pt x="85" y="87"/>
                  <a:pt x="86" y="86"/>
                  <a:pt x="88" y="86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2" y="86"/>
                  <a:pt x="133" y="87"/>
                  <a:pt x="133" y="89"/>
                </a:cubicBezTo>
                <a:cubicBezTo>
                  <a:pt x="133" y="90"/>
                  <a:pt x="132" y="92"/>
                  <a:pt x="130" y="92"/>
                </a:cubicBezTo>
                <a:close/>
                <a:moveTo>
                  <a:pt x="127" y="88"/>
                </a:moveTo>
                <a:cubicBezTo>
                  <a:pt x="91" y="88"/>
                  <a:pt x="91" y="88"/>
                  <a:pt x="91" y="88"/>
                </a:cubicBezTo>
                <a:cubicBezTo>
                  <a:pt x="89" y="88"/>
                  <a:pt x="88" y="89"/>
                  <a:pt x="88" y="89"/>
                </a:cubicBezTo>
                <a:cubicBezTo>
                  <a:pt x="88" y="89"/>
                  <a:pt x="89" y="90"/>
                  <a:pt x="91" y="90"/>
                </a:cubicBezTo>
                <a:cubicBezTo>
                  <a:pt x="127" y="90"/>
                  <a:pt x="127" y="90"/>
                  <a:pt x="127" y="90"/>
                </a:cubicBezTo>
                <a:cubicBezTo>
                  <a:pt x="129" y="90"/>
                  <a:pt x="130" y="89"/>
                  <a:pt x="130" y="89"/>
                </a:cubicBezTo>
                <a:cubicBezTo>
                  <a:pt x="130" y="89"/>
                  <a:pt x="129" y="88"/>
                  <a:pt x="127" y="88"/>
                </a:cubicBezTo>
                <a:close/>
                <a:moveTo>
                  <a:pt x="53" y="114"/>
                </a:moveTo>
                <a:cubicBezTo>
                  <a:pt x="39" y="114"/>
                  <a:pt x="39" y="114"/>
                  <a:pt x="39" y="114"/>
                </a:cubicBezTo>
                <a:cubicBezTo>
                  <a:pt x="39" y="121"/>
                  <a:pt x="39" y="121"/>
                  <a:pt x="39" y="121"/>
                </a:cubicBezTo>
                <a:cubicBezTo>
                  <a:pt x="52" y="121"/>
                  <a:pt x="52" y="121"/>
                  <a:pt x="52" y="121"/>
                </a:cubicBezTo>
                <a:lnTo>
                  <a:pt x="53" y="114"/>
                </a:lnTo>
                <a:close/>
                <a:moveTo>
                  <a:pt x="36" y="88"/>
                </a:moveTo>
                <a:cubicBezTo>
                  <a:pt x="23" y="88"/>
                  <a:pt x="23" y="88"/>
                  <a:pt x="23" y="88"/>
                </a:cubicBezTo>
                <a:cubicBezTo>
                  <a:pt x="23" y="93"/>
                  <a:pt x="23" y="93"/>
                  <a:pt x="23" y="93"/>
                </a:cubicBezTo>
                <a:cubicBezTo>
                  <a:pt x="35" y="93"/>
                  <a:pt x="35" y="93"/>
                  <a:pt x="35" y="93"/>
                </a:cubicBezTo>
                <a:lnTo>
                  <a:pt x="36" y="88"/>
                </a:lnTo>
                <a:close/>
                <a:moveTo>
                  <a:pt x="18" y="121"/>
                </a:moveTo>
                <a:cubicBezTo>
                  <a:pt x="32" y="121"/>
                  <a:pt x="32" y="121"/>
                  <a:pt x="32" y="121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19" y="114"/>
                  <a:pt x="19" y="114"/>
                  <a:pt x="19" y="114"/>
                </a:cubicBezTo>
                <a:lnTo>
                  <a:pt x="18" y="121"/>
                </a:lnTo>
                <a:close/>
                <a:moveTo>
                  <a:pt x="20" y="111"/>
                </a:moveTo>
                <a:cubicBezTo>
                  <a:pt x="33" y="111"/>
                  <a:pt x="33" y="111"/>
                  <a:pt x="33" y="111"/>
                </a:cubicBezTo>
                <a:cubicBezTo>
                  <a:pt x="34" y="105"/>
                  <a:pt x="34" y="105"/>
                  <a:pt x="34" y="105"/>
                </a:cubicBezTo>
                <a:cubicBezTo>
                  <a:pt x="21" y="105"/>
                  <a:pt x="21" y="105"/>
                  <a:pt x="21" y="105"/>
                </a:cubicBezTo>
                <a:lnTo>
                  <a:pt x="20" y="111"/>
                </a:lnTo>
                <a:close/>
                <a:moveTo>
                  <a:pt x="53" y="105"/>
                </a:moveTo>
                <a:cubicBezTo>
                  <a:pt x="40" y="105"/>
                  <a:pt x="40" y="105"/>
                  <a:pt x="40" y="105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53" y="111"/>
                  <a:pt x="53" y="111"/>
                  <a:pt x="53" y="111"/>
                </a:cubicBezTo>
                <a:lnTo>
                  <a:pt x="53" y="105"/>
                </a:lnTo>
                <a:close/>
                <a:moveTo>
                  <a:pt x="35" y="96"/>
                </a:moveTo>
                <a:cubicBezTo>
                  <a:pt x="22" y="96"/>
                  <a:pt x="22" y="96"/>
                  <a:pt x="22" y="96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34" y="102"/>
                  <a:pt x="34" y="102"/>
                  <a:pt x="34" y="102"/>
                </a:cubicBezTo>
                <a:lnTo>
                  <a:pt x="35" y="96"/>
                </a:lnTo>
                <a:close/>
                <a:moveTo>
                  <a:pt x="73" y="105"/>
                </a:moveTo>
                <a:cubicBezTo>
                  <a:pt x="60" y="105"/>
                  <a:pt x="60" y="105"/>
                  <a:pt x="60" y="105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73" y="111"/>
                  <a:pt x="73" y="111"/>
                  <a:pt x="73" y="111"/>
                </a:cubicBezTo>
                <a:lnTo>
                  <a:pt x="73" y="105"/>
                </a:lnTo>
                <a:close/>
                <a:moveTo>
                  <a:pt x="54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41" y="102"/>
                  <a:pt x="41" y="102"/>
                  <a:pt x="41" y="102"/>
                </a:cubicBezTo>
                <a:cubicBezTo>
                  <a:pt x="53" y="102"/>
                  <a:pt x="53" y="102"/>
                  <a:pt x="53" y="102"/>
                </a:cubicBezTo>
                <a:lnTo>
                  <a:pt x="54" y="96"/>
                </a:lnTo>
                <a:close/>
                <a:moveTo>
                  <a:pt x="73" y="88"/>
                </a:moveTo>
                <a:cubicBezTo>
                  <a:pt x="61" y="88"/>
                  <a:pt x="61" y="88"/>
                  <a:pt x="61" y="88"/>
                </a:cubicBezTo>
                <a:cubicBezTo>
                  <a:pt x="60" y="93"/>
                  <a:pt x="60" y="93"/>
                  <a:pt x="60" y="93"/>
                </a:cubicBezTo>
                <a:cubicBezTo>
                  <a:pt x="73" y="93"/>
                  <a:pt x="73" y="93"/>
                  <a:pt x="73" y="93"/>
                </a:cubicBezTo>
                <a:lnTo>
                  <a:pt x="73" y="88"/>
                </a:lnTo>
                <a:close/>
                <a:moveTo>
                  <a:pt x="73" y="96"/>
                </a:moveTo>
                <a:cubicBezTo>
                  <a:pt x="60" y="96"/>
                  <a:pt x="60" y="96"/>
                  <a:pt x="60" y="96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73" y="102"/>
                  <a:pt x="73" y="102"/>
                  <a:pt x="73" y="102"/>
                </a:cubicBezTo>
                <a:lnTo>
                  <a:pt x="73" y="96"/>
                </a:lnTo>
                <a:close/>
                <a:moveTo>
                  <a:pt x="54" y="88"/>
                </a:moveTo>
                <a:cubicBezTo>
                  <a:pt x="42" y="88"/>
                  <a:pt x="42" y="88"/>
                  <a:pt x="42" y="88"/>
                </a:cubicBezTo>
                <a:cubicBezTo>
                  <a:pt x="41" y="93"/>
                  <a:pt x="41" y="93"/>
                  <a:pt x="41" y="93"/>
                </a:cubicBezTo>
                <a:cubicBezTo>
                  <a:pt x="54" y="93"/>
                  <a:pt x="54" y="93"/>
                  <a:pt x="54" y="93"/>
                </a:cubicBezTo>
                <a:lnTo>
                  <a:pt x="54" y="88"/>
                </a:lnTo>
                <a:close/>
                <a:moveTo>
                  <a:pt x="73" y="114"/>
                </a:moveTo>
                <a:cubicBezTo>
                  <a:pt x="59" y="114"/>
                  <a:pt x="59" y="114"/>
                  <a:pt x="59" y="114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73" y="121"/>
                  <a:pt x="73" y="121"/>
                  <a:pt x="73" y="121"/>
                </a:cubicBezTo>
                <a:lnTo>
                  <a:pt x="73" y="1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5"/>
          <p:cNvSpPr/>
          <p:nvPr/>
        </p:nvSpPr>
        <p:spPr>
          <a:xfrm>
            <a:off x="6758939" y="1239838"/>
            <a:ext cx="2093595" cy="3491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State</a:t>
            </a:r>
            <a:endParaRPr/>
          </a:p>
        </p:txBody>
      </p:sp>
      <p:sp>
        <p:nvSpPr>
          <p:cNvPr id="682" name="Google Shape;682;p35"/>
          <p:cNvSpPr/>
          <p:nvPr/>
        </p:nvSpPr>
        <p:spPr>
          <a:xfrm>
            <a:off x="6758939" y="1619423"/>
            <a:ext cx="2093595" cy="2963083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Cashless adoption can be facilitated by breaking the cash cycle simultaneously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lowering overall funds in circulation</a:t>
            </a:r>
            <a:endParaRPr/>
          </a:p>
          <a:p>
            <a:pPr indent="-171450" lvl="0" marL="17145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 Kit receives funds directly into his mobile wallet without needing a physical ATM withdrawal</a:t>
            </a:r>
            <a:endParaRPr/>
          </a:p>
          <a:p>
            <a:pPr indent="-171450" lvl="0" marL="17145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Funds are disbursed digitally into Soo Keng, Marc, and Maria’s e-wallets respectively</a:t>
            </a:r>
            <a:endParaRPr/>
          </a:p>
          <a:p>
            <a:pPr indent="-171450" lvl="0" marL="17145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cashless payments becomes widely adopted, Soo Keng, Marc, and Maria can perform transactions digitally without requiring physical cash</a:t>
            </a:r>
            <a:endParaRPr/>
          </a:p>
          <a:p>
            <a:pPr indent="-107950" lvl="0" marL="17145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5"/>
          <p:cNvSpPr/>
          <p:nvPr/>
        </p:nvSpPr>
        <p:spPr>
          <a:xfrm rot="5400000">
            <a:off x="5703722" y="2754134"/>
            <a:ext cx="1792205" cy="181978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5"/>
          <p:cNvSpPr/>
          <p:nvPr/>
        </p:nvSpPr>
        <p:spPr>
          <a:xfrm>
            <a:off x="6785172" y="2497996"/>
            <a:ext cx="208265" cy="20826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85" name="Google Shape;685;p35"/>
          <p:cNvSpPr/>
          <p:nvPr/>
        </p:nvSpPr>
        <p:spPr>
          <a:xfrm>
            <a:off x="6775508" y="3168947"/>
            <a:ext cx="208265" cy="20826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6782124" y="3717363"/>
            <a:ext cx="208265" cy="20826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descr="Image result for scissors icon" id="687" name="Google Shape;68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585162">
            <a:off x="6715629" y="1671978"/>
            <a:ext cx="324441" cy="194663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35"/>
          <p:cNvSpPr/>
          <p:nvPr/>
        </p:nvSpPr>
        <p:spPr>
          <a:xfrm>
            <a:off x="1139191" y="2067918"/>
            <a:ext cx="208265" cy="20826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2266241" y="1451979"/>
            <a:ext cx="208265" cy="20826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4094416" y="1343948"/>
            <a:ext cx="208265" cy="20826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descr="Image result for scissors icon" id="691" name="Google Shape;69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585162">
            <a:off x="2256200" y="1791859"/>
            <a:ext cx="269924" cy="161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cissors icon" id="692" name="Google Shape;692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585162">
            <a:off x="1130373" y="2456938"/>
            <a:ext cx="269924" cy="161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cissors icon" id="693" name="Google Shape;69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585162">
            <a:off x="2398300" y="2190323"/>
            <a:ext cx="269924" cy="161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cissors icon" id="694" name="Google Shape;69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585162">
            <a:off x="2410965" y="2950865"/>
            <a:ext cx="269924" cy="161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cissors icon" id="695" name="Google Shape;695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585162">
            <a:off x="3904616" y="1718393"/>
            <a:ext cx="269924" cy="161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cissors icon" id="696" name="Google Shape;69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585162">
            <a:off x="4010651" y="2795006"/>
            <a:ext cx="269924" cy="161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cissors icon" id="697" name="Google Shape;69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585162">
            <a:off x="3959562" y="3926491"/>
            <a:ext cx="269924" cy="16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6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There are five key needs of new ePayments offering that will appeal to the People and beyond</a:t>
            </a:r>
            <a:endParaRPr/>
          </a:p>
        </p:txBody>
      </p:sp>
      <p:sp>
        <p:nvSpPr>
          <p:cNvPr id="704" name="Google Shape;704;p36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705" name="Google Shape;705;p36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6" name="Google Shape;706;p36"/>
          <p:cNvSpPr txBox="1"/>
          <p:nvPr/>
        </p:nvSpPr>
        <p:spPr>
          <a:xfrm>
            <a:off x="309562" y="1138144"/>
            <a:ext cx="8140700" cy="24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Consumer Facing Payments Example Use Cases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6"/>
          <p:cNvSpPr txBox="1"/>
          <p:nvPr/>
        </p:nvSpPr>
        <p:spPr>
          <a:xfrm>
            <a:off x="311945" y="4725871"/>
            <a:ext cx="8522492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PwC Strategy&amp; analysis</a:t>
            </a:r>
            <a:endParaRPr/>
          </a:p>
        </p:txBody>
      </p:sp>
      <p:sp>
        <p:nvSpPr>
          <p:cNvPr id="708" name="Google Shape;708;p36"/>
          <p:cNvSpPr txBox="1"/>
          <p:nvPr/>
        </p:nvSpPr>
        <p:spPr>
          <a:xfrm>
            <a:off x="170080" y="1378664"/>
            <a:ext cx="1407508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 Type</a:t>
            </a:r>
            <a:endParaRPr/>
          </a:p>
        </p:txBody>
      </p:sp>
      <p:sp>
        <p:nvSpPr>
          <p:cNvPr id="709" name="Google Shape;709;p36"/>
          <p:cNvSpPr txBox="1"/>
          <p:nvPr/>
        </p:nvSpPr>
        <p:spPr>
          <a:xfrm>
            <a:off x="1692615" y="1386704"/>
            <a:ext cx="1553070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 Flow</a:t>
            </a:r>
            <a:endParaRPr/>
          </a:p>
        </p:txBody>
      </p:sp>
      <p:sp>
        <p:nvSpPr>
          <p:cNvPr id="710" name="Google Shape;710;p36"/>
          <p:cNvSpPr txBox="1"/>
          <p:nvPr/>
        </p:nvSpPr>
        <p:spPr>
          <a:xfrm>
            <a:off x="3698516" y="1378664"/>
            <a:ext cx="1553070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 Channel</a:t>
            </a:r>
            <a:endParaRPr/>
          </a:p>
        </p:txBody>
      </p:sp>
      <p:pic>
        <p:nvPicPr>
          <p:cNvPr id="711" name="Google Shape;7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8481" y="4120363"/>
            <a:ext cx="482176" cy="476517"/>
          </a:xfrm>
          <a:prstGeom prst="ellipse">
            <a:avLst/>
          </a:prstGeom>
          <a:solidFill>
            <a:srgbClr val="B6AF99"/>
          </a:solidFill>
          <a:ln cap="rnd" cmpd="sng" w="19050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2" name="Google Shape;712;p36"/>
          <p:cNvSpPr/>
          <p:nvPr/>
        </p:nvSpPr>
        <p:spPr>
          <a:xfrm>
            <a:off x="323850" y="3451204"/>
            <a:ext cx="1101381" cy="582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Tax payments</a:t>
            </a: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323850" y="4077690"/>
            <a:ext cx="1101381" cy="582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Scholarship awards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23" y="3510063"/>
            <a:ext cx="494754" cy="476517"/>
          </a:xfrm>
          <a:prstGeom prst="ellipse">
            <a:avLst/>
          </a:prstGeom>
          <a:noFill/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15" name="Google Shape;715;p36"/>
          <p:cNvCxnSpPr/>
          <p:nvPr/>
        </p:nvCxnSpPr>
        <p:spPr>
          <a:xfrm>
            <a:off x="2217478" y="3748322"/>
            <a:ext cx="36404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716" name="Google Shape;716;p36"/>
          <p:cNvCxnSpPr/>
          <p:nvPr/>
        </p:nvCxnSpPr>
        <p:spPr>
          <a:xfrm>
            <a:off x="2217478" y="4371983"/>
            <a:ext cx="36404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717" name="Google Shape;717;p36"/>
          <p:cNvSpPr/>
          <p:nvPr/>
        </p:nvSpPr>
        <p:spPr>
          <a:xfrm>
            <a:off x="3387648" y="3451204"/>
            <a:ext cx="2165933" cy="582761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 made via XXX – inconvenient process with administrative requirements  </a:t>
            </a:r>
            <a:endParaRPr/>
          </a:p>
        </p:txBody>
      </p:sp>
      <p:sp>
        <p:nvSpPr>
          <p:cNvPr id="718" name="Google Shape;718;p36"/>
          <p:cNvSpPr/>
          <p:nvPr/>
        </p:nvSpPr>
        <p:spPr>
          <a:xfrm>
            <a:off x="3387648" y="4077690"/>
            <a:ext cx="2165933" cy="582761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Funds disbursed via XXX, increasingly using XXX – poor experience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4460" y="2258407"/>
            <a:ext cx="479708" cy="476517"/>
          </a:xfrm>
          <a:prstGeom prst="ellipse">
            <a:avLst/>
          </a:prstGeom>
          <a:noFill/>
          <a:ln cap="rnd" cmpd="sng" w="19050">
            <a:solidFill>
              <a:srgbClr val="EB8C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0" name="Google Shape;72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31602" y="2867970"/>
            <a:ext cx="478606" cy="476517"/>
          </a:xfrm>
          <a:prstGeom prst="ellipse">
            <a:avLst/>
          </a:prstGeom>
          <a:solidFill>
            <a:srgbClr val="B6AF99"/>
          </a:solidFill>
          <a:ln cap="rnd" cmpd="sng" w="19050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1" name="Google Shape;721;p36"/>
          <p:cNvSpPr/>
          <p:nvPr/>
        </p:nvSpPr>
        <p:spPr>
          <a:xfrm>
            <a:off x="323850" y="1566783"/>
            <a:ext cx="1101381" cy="582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Food and retail payments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323850" y="2193269"/>
            <a:ext cx="1101381" cy="582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Winnings disbursement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323850" y="2819756"/>
            <a:ext cx="1101381" cy="582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Child allowance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931" y="1623010"/>
            <a:ext cx="460138" cy="476517"/>
          </a:xfrm>
          <a:prstGeom prst="ellipse">
            <a:avLst/>
          </a:prstGeom>
          <a:noFill/>
          <a:ln cap="rnd" cmpd="sng" w="19050">
            <a:solidFill>
              <a:srgbClr val="82141E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25" name="Google Shape;725;p36"/>
          <p:cNvCxnSpPr/>
          <p:nvPr/>
        </p:nvCxnSpPr>
        <p:spPr>
          <a:xfrm>
            <a:off x="2217478" y="1858251"/>
            <a:ext cx="36404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726" name="Google Shape;726;p36"/>
          <p:cNvCxnSpPr/>
          <p:nvPr/>
        </p:nvCxnSpPr>
        <p:spPr>
          <a:xfrm>
            <a:off x="2217478" y="2481912"/>
            <a:ext cx="36404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pic>
        <p:nvPicPr>
          <p:cNvPr id="727" name="Google Shape;727;p36"/>
          <p:cNvPicPr preferRelativeResize="0"/>
          <p:nvPr/>
        </p:nvPicPr>
        <p:blipFill rotWithShape="1">
          <a:blip r:embed="rId8">
            <a:alphaModFix/>
          </a:blip>
          <a:srcRect b="0" l="11649" r="5876" t="0"/>
          <a:stretch/>
        </p:blipFill>
        <p:spPr>
          <a:xfrm>
            <a:off x="1600500" y="2867970"/>
            <a:ext cx="488569" cy="476517"/>
          </a:xfrm>
          <a:prstGeom prst="ellipse">
            <a:avLst/>
          </a:prstGeom>
          <a:noFill/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28" name="Google Shape;728;p36"/>
          <p:cNvCxnSpPr/>
          <p:nvPr/>
        </p:nvCxnSpPr>
        <p:spPr>
          <a:xfrm>
            <a:off x="2217478" y="3105574"/>
            <a:ext cx="36404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729" name="Google Shape;729;p36"/>
          <p:cNvSpPr/>
          <p:nvPr/>
        </p:nvSpPr>
        <p:spPr>
          <a:xfrm>
            <a:off x="3387648" y="1566783"/>
            <a:ext cx="2165933" cy="582761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 made via cash, card, or mobile payments – wide range of payment methods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6"/>
          <p:cNvSpPr/>
          <p:nvPr/>
        </p:nvSpPr>
        <p:spPr>
          <a:xfrm>
            <a:off x="3387648" y="2193269"/>
            <a:ext cx="2165933" cy="582761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Funds disbursed via cheque – inconvenient and lengthy payment process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6"/>
          <p:cNvSpPr/>
          <p:nvPr/>
        </p:nvSpPr>
        <p:spPr>
          <a:xfrm>
            <a:off x="3387648" y="2819756"/>
            <a:ext cx="2165933" cy="582761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Funds transfer mostly done by cash, emerging offerings with XXX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2" name="Google Shape;732;p36"/>
          <p:cNvGrpSpPr/>
          <p:nvPr/>
        </p:nvGrpSpPr>
        <p:grpSpPr>
          <a:xfrm>
            <a:off x="5617290" y="1383539"/>
            <a:ext cx="1313677" cy="3266401"/>
            <a:chOff x="7515998" y="1387801"/>
            <a:chExt cx="1313677" cy="3266401"/>
          </a:xfrm>
        </p:grpSpPr>
        <p:sp>
          <p:nvSpPr>
            <p:cNvPr id="733" name="Google Shape;733;p36"/>
            <p:cNvSpPr txBox="1"/>
            <p:nvPr/>
          </p:nvSpPr>
          <p:spPr>
            <a:xfrm>
              <a:off x="7542549" y="1387801"/>
              <a:ext cx="1238745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Market Situation</a:t>
              </a: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7515998" y="3443372"/>
              <a:ext cx="1313677" cy="582761"/>
            </a:xfrm>
            <a:prstGeom prst="rect">
              <a:avLst/>
            </a:prstGeom>
            <a:solidFill>
              <a:srgbClr val="EAE8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Underserved</a:t>
              </a: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– lack of simple and instant C2G offering</a:t>
              </a: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7515998" y="4071441"/>
              <a:ext cx="1313677" cy="582761"/>
            </a:xfrm>
            <a:prstGeom prst="rect">
              <a:avLst/>
            </a:prstGeom>
            <a:solidFill>
              <a:srgbClr val="EAE8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Underserved</a:t>
              </a: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– lack of instant G2C offering</a:t>
              </a: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7515998" y="1562117"/>
              <a:ext cx="1313677" cy="582761"/>
            </a:xfrm>
            <a:prstGeom prst="rect">
              <a:avLst/>
            </a:prstGeom>
            <a:solidFill>
              <a:srgbClr val="EAE8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Underserved</a:t>
              </a: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– market fragmented with noise</a:t>
              </a: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7515998" y="2190186"/>
              <a:ext cx="1313677" cy="582761"/>
            </a:xfrm>
            <a:prstGeom prst="rect">
              <a:avLst/>
            </a:prstGeom>
            <a:solidFill>
              <a:srgbClr val="EAE8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Underserved</a:t>
              </a: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– lack of instant B2C offering</a:t>
              </a: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7515998" y="2818254"/>
              <a:ext cx="1313677" cy="582761"/>
            </a:xfrm>
            <a:prstGeom prst="rect">
              <a:avLst/>
            </a:prstGeom>
            <a:solidFill>
              <a:srgbClr val="EAE8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Underserved – </a:t>
              </a: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infra available, but poor experience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p36"/>
          <p:cNvSpPr/>
          <p:nvPr/>
        </p:nvSpPr>
        <p:spPr>
          <a:xfrm>
            <a:off x="7615586" y="1086938"/>
            <a:ext cx="1218851" cy="19751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1600" lIns="36000" spcFirstLastPara="1" rIns="36000" wrap="square" tIns="21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NON-EXHAUSTIVE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740" name="Google Shape;740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05501" y="1623363"/>
            <a:ext cx="456041" cy="456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36"/>
          <p:cNvGrpSpPr/>
          <p:nvPr/>
        </p:nvGrpSpPr>
        <p:grpSpPr>
          <a:xfrm>
            <a:off x="6985014" y="1387801"/>
            <a:ext cx="1849423" cy="3276912"/>
            <a:chOff x="5617290" y="1383539"/>
            <a:chExt cx="1849423" cy="3276912"/>
          </a:xfrm>
        </p:grpSpPr>
        <p:sp>
          <p:nvSpPr>
            <p:cNvPr id="742" name="Google Shape;742;p36"/>
            <p:cNvSpPr txBox="1"/>
            <p:nvPr/>
          </p:nvSpPr>
          <p:spPr>
            <a:xfrm>
              <a:off x="5758660" y="1383539"/>
              <a:ext cx="1553070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Consumer Needs</a:t>
              </a: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5617290" y="1565281"/>
              <a:ext cx="1849423" cy="582761"/>
            </a:xfrm>
            <a:prstGeom prst="rect">
              <a:avLst/>
            </a:prstGeom>
            <a:solidFill>
              <a:srgbClr val="FED2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Instant</a:t>
              </a:r>
              <a:endParaRPr/>
            </a:p>
            <a:p>
              <a:pPr indent="-177800" lvl="0" marL="177800" marR="0" rtl="0" algn="l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Widely accepted</a:t>
              </a:r>
              <a:endParaRPr/>
            </a:p>
            <a:p>
              <a:pPr indent="-177800" lvl="0" marL="177800" marR="0" rtl="0" algn="l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Information rich (e-receipt)</a:t>
              </a: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5617290" y="2191767"/>
              <a:ext cx="1849423" cy="582761"/>
            </a:xfrm>
            <a:prstGeom prst="rect">
              <a:avLst/>
            </a:prstGeom>
            <a:solidFill>
              <a:srgbClr val="FED2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Instant</a:t>
              </a:r>
              <a:endParaRPr/>
            </a:p>
            <a:p>
              <a:pPr indent="-177800" lvl="0" marL="177800" marR="0" rtl="0" algn="l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 startAt="3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Information rich</a:t>
              </a: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5617290" y="2818254"/>
              <a:ext cx="1849423" cy="582761"/>
            </a:xfrm>
            <a:prstGeom prst="rect">
              <a:avLst/>
            </a:prstGeom>
            <a:solidFill>
              <a:srgbClr val="FED2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Instant</a:t>
              </a:r>
              <a:endParaRPr/>
            </a:p>
            <a:p>
              <a:pPr indent="-177800" lvl="0" marL="177800" marR="0" rtl="0" algn="l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 startAt="4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Simple and convenient</a:t>
              </a:r>
              <a:endParaRPr/>
            </a:p>
            <a:p>
              <a:pPr indent="-177800" lvl="0" marL="177800" marR="0" rtl="0" algn="l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 startAt="4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Anonymity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5617290" y="3451204"/>
              <a:ext cx="1849423" cy="582761"/>
            </a:xfrm>
            <a:prstGeom prst="rect">
              <a:avLst/>
            </a:prstGeom>
            <a:solidFill>
              <a:srgbClr val="FED2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Instant</a:t>
              </a:r>
              <a:endParaRPr/>
            </a:p>
            <a:p>
              <a:pPr indent="-177800" lvl="0" marL="177800" marR="0" rtl="0" algn="l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 startAt="4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Simple and convenient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5617290" y="4077690"/>
              <a:ext cx="1849423" cy="582761"/>
            </a:xfrm>
            <a:prstGeom prst="rect">
              <a:avLst/>
            </a:prstGeom>
            <a:solidFill>
              <a:srgbClr val="FED2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177800" lvl="0" marL="1778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Instant</a:t>
              </a:r>
              <a:endParaRPr/>
            </a:p>
            <a:p>
              <a:pPr indent="-177800" lvl="0" marL="177800" marR="0" rtl="0" algn="l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AutoNum type="arabicPeriod" startAt="3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Information rich</a:t>
              </a:r>
              <a:endParaRPr/>
            </a:p>
          </p:txBody>
        </p:sp>
      </p:grpSp>
      <p:sp>
        <p:nvSpPr>
          <p:cNvPr id="748" name="Google Shape;748;p36"/>
          <p:cNvSpPr/>
          <p:nvPr/>
        </p:nvSpPr>
        <p:spPr>
          <a:xfrm>
            <a:off x="1611708" y="2238293"/>
            <a:ext cx="511791" cy="52435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Sanitised</a:t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6"/>
          <p:cNvSpPr/>
          <p:nvPr/>
        </p:nvSpPr>
        <p:spPr>
          <a:xfrm>
            <a:off x="1611708" y="4149865"/>
            <a:ext cx="511791" cy="52435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Sanitised</a:t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6"/>
          <p:cNvSpPr/>
          <p:nvPr/>
        </p:nvSpPr>
        <p:spPr>
          <a:xfrm>
            <a:off x="2697414" y="3475774"/>
            <a:ext cx="511791" cy="52435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Sanitised</a:t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NewCo aims to provide a unified payments infrastructure; it is not a bank, clearing house, or “another” mobile wallet</a:t>
            </a:r>
            <a:endParaRPr/>
          </a:p>
        </p:txBody>
      </p:sp>
      <p:sp>
        <p:nvSpPr>
          <p:cNvPr id="756" name="Google Shape;756;p37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757" name="Google Shape;757;p37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8" name="Google Shape;758;p37"/>
          <p:cNvSpPr txBox="1"/>
          <p:nvPr/>
        </p:nvSpPr>
        <p:spPr>
          <a:xfrm>
            <a:off x="352236" y="1115006"/>
            <a:ext cx="814070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Functions of NewCo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7"/>
          <p:cNvSpPr txBox="1"/>
          <p:nvPr/>
        </p:nvSpPr>
        <p:spPr>
          <a:xfrm>
            <a:off x="306157" y="4696026"/>
            <a:ext cx="8135175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PwC Strategy&amp; analysis</a:t>
            </a:r>
            <a:endParaRPr b="0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0" name="Google Shape;760;p37"/>
          <p:cNvGrpSpPr/>
          <p:nvPr/>
        </p:nvGrpSpPr>
        <p:grpSpPr>
          <a:xfrm>
            <a:off x="309562" y="1379513"/>
            <a:ext cx="8524875" cy="3211754"/>
            <a:chOff x="309562" y="1430319"/>
            <a:chExt cx="8524875" cy="3211754"/>
          </a:xfrm>
        </p:grpSpPr>
        <p:grpSp>
          <p:nvGrpSpPr>
            <p:cNvPr id="761" name="Google Shape;761;p37"/>
            <p:cNvGrpSpPr/>
            <p:nvPr/>
          </p:nvGrpSpPr>
          <p:grpSpPr>
            <a:xfrm>
              <a:off x="309562" y="1430319"/>
              <a:ext cx="8524875" cy="3211754"/>
              <a:chOff x="767479" y="1435684"/>
              <a:chExt cx="7569088" cy="3211754"/>
            </a:xfrm>
          </p:grpSpPr>
          <p:grpSp>
            <p:nvGrpSpPr>
              <p:cNvPr id="762" name="Google Shape;762;p37"/>
              <p:cNvGrpSpPr/>
              <p:nvPr/>
            </p:nvGrpSpPr>
            <p:grpSpPr>
              <a:xfrm>
                <a:off x="767479" y="1435684"/>
                <a:ext cx="3417094" cy="3202994"/>
                <a:chOff x="709423" y="1479226"/>
                <a:chExt cx="3417094" cy="3202994"/>
              </a:xfrm>
            </p:grpSpPr>
            <p:sp>
              <p:nvSpPr>
                <p:cNvPr id="763" name="Google Shape;763;p37"/>
                <p:cNvSpPr/>
                <p:nvPr/>
              </p:nvSpPr>
              <p:spPr>
                <a:xfrm>
                  <a:off x="709423" y="1479226"/>
                  <a:ext cx="3417094" cy="35004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2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NewCo is … </a:t>
                  </a:r>
                  <a:endParaRPr/>
                </a:p>
              </p:txBody>
            </p:sp>
            <p:sp>
              <p:nvSpPr>
                <p:cNvPr id="764" name="Google Shape;764;p37"/>
                <p:cNvSpPr/>
                <p:nvPr/>
              </p:nvSpPr>
              <p:spPr>
                <a:xfrm>
                  <a:off x="709423" y="1838220"/>
                  <a:ext cx="3417094" cy="2844000"/>
                </a:xfrm>
                <a:prstGeom prst="rect">
                  <a:avLst/>
                </a:prstGeom>
                <a:solidFill>
                  <a:srgbClr val="EAE8E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171450" lvl="0" marL="17145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Noto Sans Symbols"/>
                    <a:buChar char="✔"/>
                  </a:pPr>
                  <a:r>
                    <a:rPr b="1" lang="en-US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An interoperable payments experience</a:t>
                  </a:r>
                  <a:endParaRPr/>
                </a:p>
                <a:p>
                  <a:pPr indent="-171450" lvl="1" marL="450850" marR="0" rtl="0" algn="l">
                    <a:spcBef>
                      <a:spcPts val="3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–"/>
                  </a:pPr>
                  <a:r>
                    <a:rPr b="0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Allow payers to make payments for a wide range of transactions (e.g. retail, transit, social, gaming), based on unique identifiers (e.g. xxx, xxx, mobile number)</a:t>
                  </a:r>
                  <a:endParaRPr b="0" i="0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171450" lvl="0" marL="171450" marR="0" rtl="0" algn="l"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Noto Sans Symbols"/>
                    <a:buChar char="✔"/>
                  </a:pPr>
                  <a:r>
                    <a:rPr b="1" lang="en-US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 common standard for interoperable payments</a:t>
                  </a:r>
                  <a:endParaRPr/>
                </a:p>
                <a:p>
                  <a:pPr indent="-171450" lvl="0" marL="171450" marR="0" rtl="0" algn="l"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Noto Sans Symbols"/>
                    <a:buChar char="✔"/>
                  </a:pPr>
                  <a:r>
                    <a:rPr b="1" lang="en-US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 payments processing service</a:t>
                  </a:r>
                  <a:endParaRPr/>
                </a:p>
                <a:p>
                  <a:pPr indent="-171450" lvl="1" marL="450850" marR="0" rtl="0" algn="l">
                    <a:spcBef>
                      <a:spcPts val="3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–"/>
                  </a:pPr>
                  <a:r>
                    <a:rPr b="0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Facilitate and authenticate payment transactions of service users</a:t>
                  </a:r>
                  <a:endParaRPr/>
                </a:p>
                <a:p>
                  <a:pPr indent="-171450" lvl="0" marL="171450" marR="0" rtl="0" algn="l"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Noto Sans Symbols"/>
                    <a:buChar char="✔"/>
                  </a:pPr>
                  <a:r>
                    <a:rPr b="1" lang="en-US" sz="12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 business services offering</a:t>
                  </a:r>
                  <a:endParaRPr/>
                </a:p>
                <a:p>
                  <a:pPr indent="-171450" lvl="1" marL="450850" marR="0" rtl="0" algn="l">
                    <a:spcBef>
                      <a:spcPts val="3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Char char="–"/>
                  </a:pPr>
                  <a:r>
                    <a:rPr b="0" i="0" lang="en-US" sz="12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Offer solutions to support day-to-day merchant operational needs, digitising businesses</a:t>
                  </a:r>
                  <a:endParaRPr/>
                </a:p>
              </p:txBody>
            </p:sp>
          </p:grpSp>
          <p:sp>
            <p:nvSpPr>
              <p:cNvPr id="765" name="Google Shape;765;p37"/>
              <p:cNvSpPr/>
              <p:nvPr/>
            </p:nvSpPr>
            <p:spPr>
              <a:xfrm>
                <a:off x="4919473" y="1444444"/>
                <a:ext cx="3417094" cy="35004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NewCo is </a:t>
                </a:r>
                <a:r>
                  <a:rPr b="1" lang="en-US" sz="1200" u="sng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not</a:t>
                </a:r>
                <a:r>
                  <a:rPr b="1" lang="en-US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…</a:t>
                </a: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4919473" y="1803438"/>
                <a:ext cx="3417094" cy="2844000"/>
              </a:xfrm>
              <a:prstGeom prst="rect">
                <a:avLst/>
              </a:prstGeom>
              <a:solidFill>
                <a:srgbClr val="EAE8E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171450" lvl="0" marL="17145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•"/>
                </a:pPr>
                <a:r>
                  <a:rPr b="1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 bank</a:t>
                </a:r>
                <a:endParaRPr/>
              </a:p>
              <a:p>
                <a:pPr indent="-171450" lvl="1" marL="450850" marR="0" rtl="0" algn="l">
                  <a:spcBef>
                    <a:spcPts val="3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–"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NewCo will not provide banking services to users (e.g. working capital finance, consumer loans, etc.)</a:t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0" marL="171450" marR="0" rtl="0" algn="l"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•"/>
                </a:pPr>
                <a:r>
                  <a:rPr b="1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 clearing house</a:t>
                </a:r>
                <a:endParaRPr/>
              </a:p>
              <a:p>
                <a:pPr indent="-171450" lvl="1" marL="450850" marR="0" rtl="0" algn="l">
                  <a:spcBef>
                    <a:spcPts val="3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–"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NewCo will not perform functions of an automated clearing and settlement facility (e.g. require license from clearing house)</a:t>
                </a:r>
                <a:endParaRPr/>
              </a:p>
              <a:p>
                <a:pPr indent="-171450" lvl="0" marL="171450" marR="0" rtl="0" algn="l"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•"/>
                </a:pPr>
                <a:r>
                  <a:rPr b="1" lang="en-US"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“Another” mobile wallet in the market</a:t>
                </a:r>
                <a:endParaRPr b="1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171450" lvl="1" marL="450850" marR="0" rtl="0" algn="l">
                  <a:spcBef>
                    <a:spcPts val="3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Char char="–"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NewCo will not add to the market fragmentation of ePayments in the country but rather to unify existing payment offerings</a:t>
                </a:r>
                <a:endParaRPr b="0" i="0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95250" lvl="0" marL="171450" marR="0" rtl="0" algn="l"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1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95250" lvl="0" marL="171450" marR="0" rtl="0" algn="l"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1" marL="279400" marR="0" rtl="0" algn="l">
                  <a:spcBef>
                    <a:spcPts val="300"/>
                  </a:spcBef>
                  <a:spcAft>
                    <a:spcPts val="0"/>
                  </a:spcAft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 rot="5400000">
                <a:off x="4976280" y="1905963"/>
                <a:ext cx="115570" cy="106387"/>
              </a:xfrm>
              <a:custGeom>
                <a:rect b="b" l="l" r="r" t="t"/>
                <a:pathLst>
                  <a:path extrusionOk="0" h="353" w="354">
                    <a:moveTo>
                      <a:pt x="260" y="179"/>
                    </a:moveTo>
                    <a:cubicBezTo>
                      <a:pt x="287" y="198"/>
                      <a:pt x="344" y="234"/>
                      <a:pt x="350" y="270"/>
                    </a:cubicBezTo>
                    <a:cubicBezTo>
                      <a:pt x="354" y="307"/>
                      <a:pt x="313" y="337"/>
                      <a:pt x="285" y="353"/>
                    </a:cubicBezTo>
                    <a:cubicBezTo>
                      <a:pt x="290" y="304"/>
                      <a:pt x="237" y="260"/>
                      <a:pt x="203" y="234"/>
                    </a:cubicBezTo>
                    <a:cubicBezTo>
                      <a:pt x="176" y="259"/>
                      <a:pt x="140" y="293"/>
                      <a:pt x="101" y="297"/>
                    </a:cubicBezTo>
                    <a:cubicBezTo>
                      <a:pt x="69" y="300"/>
                      <a:pt x="40" y="263"/>
                      <a:pt x="22" y="241"/>
                    </a:cubicBezTo>
                    <a:cubicBezTo>
                      <a:pt x="69" y="234"/>
                      <a:pt x="106" y="212"/>
                      <a:pt x="142" y="182"/>
                    </a:cubicBezTo>
                    <a:cubicBezTo>
                      <a:pt x="80" y="139"/>
                      <a:pt x="0" y="49"/>
                      <a:pt x="113" y="11"/>
                    </a:cubicBezTo>
                    <a:cubicBezTo>
                      <a:pt x="105" y="47"/>
                      <a:pt x="172" y="112"/>
                      <a:pt x="200" y="128"/>
                    </a:cubicBezTo>
                    <a:cubicBezTo>
                      <a:pt x="236" y="93"/>
                      <a:pt x="265" y="52"/>
                      <a:pt x="265" y="0"/>
                    </a:cubicBezTo>
                    <a:cubicBezTo>
                      <a:pt x="291" y="13"/>
                      <a:pt x="331" y="36"/>
                      <a:pt x="332" y="69"/>
                    </a:cubicBezTo>
                    <a:cubicBezTo>
                      <a:pt x="330" y="107"/>
                      <a:pt x="283" y="153"/>
                      <a:pt x="260" y="1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 rot="5400000">
                <a:off x="4976280" y="2759666"/>
                <a:ext cx="115570" cy="106387"/>
              </a:xfrm>
              <a:custGeom>
                <a:rect b="b" l="l" r="r" t="t"/>
                <a:pathLst>
                  <a:path extrusionOk="0" h="353" w="354">
                    <a:moveTo>
                      <a:pt x="260" y="179"/>
                    </a:moveTo>
                    <a:cubicBezTo>
                      <a:pt x="287" y="198"/>
                      <a:pt x="344" y="234"/>
                      <a:pt x="350" y="270"/>
                    </a:cubicBezTo>
                    <a:cubicBezTo>
                      <a:pt x="354" y="307"/>
                      <a:pt x="313" y="337"/>
                      <a:pt x="285" y="353"/>
                    </a:cubicBezTo>
                    <a:cubicBezTo>
                      <a:pt x="290" y="304"/>
                      <a:pt x="237" y="260"/>
                      <a:pt x="203" y="234"/>
                    </a:cubicBezTo>
                    <a:cubicBezTo>
                      <a:pt x="176" y="259"/>
                      <a:pt x="140" y="293"/>
                      <a:pt x="101" y="297"/>
                    </a:cubicBezTo>
                    <a:cubicBezTo>
                      <a:pt x="69" y="300"/>
                      <a:pt x="40" y="263"/>
                      <a:pt x="22" y="241"/>
                    </a:cubicBezTo>
                    <a:cubicBezTo>
                      <a:pt x="69" y="234"/>
                      <a:pt x="106" y="212"/>
                      <a:pt x="142" y="182"/>
                    </a:cubicBezTo>
                    <a:cubicBezTo>
                      <a:pt x="80" y="139"/>
                      <a:pt x="0" y="49"/>
                      <a:pt x="113" y="11"/>
                    </a:cubicBezTo>
                    <a:cubicBezTo>
                      <a:pt x="105" y="47"/>
                      <a:pt x="172" y="112"/>
                      <a:pt x="200" y="128"/>
                    </a:cubicBezTo>
                    <a:cubicBezTo>
                      <a:pt x="236" y="93"/>
                      <a:pt x="265" y="52"/>
                      <a:pt x="265" y="0"/>
                    </a:cubicBezTo>
                    <a:cubicBezTo>
                      <a:pt x="291" y="13"/>
                      <a:pt x="331" y="36"/>
                      <a:pt x="332" y="69"/>
                    </a:cubicBezTo>
                    <a:cubicBezTo>
                      <a:pt x="330" y="107"/>
                      <a:pt x="283" y="153"/>
                      <a:pt x="260" y="1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7"/>
              <p:cNvSpPr/>
              <p:nvPr/>
            </p:nvSpPr>
            <p:spPr>
              <a:xfrm rot="5400000">
                <a:off x="4976280" y="3636942"/>
                <a:ext cx="115570" cy="106387"/>
              </a:xfrm>
              <a:custGeom>
                <a:rect b="b" l="l" r="r" t="t"/>
                <a:pathLst>
                  <a:path extrusionOk="0" h="353" w="354">
                    <a:moveTo>
                      <a:pt x="260" y="179"/>
                    </a:moveTo>
                    <a:cubicBezTo>
                      <a:pt x="287" y="198"/>
                      <a:pt x="344" y="234"/>
                      <a:pt x="350" y="270"/>
                    </a:cubicBezTo>
                    <a:cubicBezTo>
                      <a:pt x="354" y="307"/>
                      <a:pt x="313" y="337"/>
                      <a:pt x="285" y="353"/>
                    </a:cubicBezTo>
                    <a:cubicBezTo>
                      <a:pt x="290" y="304"/>
                      <a:pt x="237" y="260"/>
                      <a:pt x="203" y="234"/>
                    </a:cubicBezTo>
                    <a:cubicBezTo>
                      <a:pt x="176" y="259"/>
                      <a:pt x="140" y="293"/>
                      <a:pt x="101" y="297"/>
                    </a:cubicBezTo>
                    <a:cubicBezTo>
                      <a:pt x="69" y="300"/>
                      <a:pt x="40" y="263"/>
                      <a:pt x="22" y="241"/>
                    </a:cubicBezTo>
                    <a:cubicBezTo>
                      <a:pt x="69" y="234"/>
                      <a:pt x="106" y="212"/>
                      <a:pt x="142" y="182"/>
                    </a:cubicBezTo>
                    <a:cubicBezTo>
                      <a:pt x="80" y="139"/>
                      <a:pt x="0" y="49"/>
                      <a:pt x="113" y="11"/>
                    </a:cubicBezTo>
                    <a:cubicBezTo>
                      <a:pt x="105" y="47"/>
                      <a:pt x="172" y="112"/>
                      <a:pt x="200" y="128"/>
                    </a:cubicBezTo>
                    <a:cubicBezTo>
                      <a:pt x="236" y="93"/>
                      <a:pt x="265" y="52"/>
                      <a:pt x="265" y="0"/>
                    </a:cubicBezTo>
                    <a:cubicBezTo>
                      <a:pt x="291" y="13"/>
                      <a:pt x="331" y="36"/>
                      <a:pt x="332" y="69"/>
                    </a:cubicBezTo>
                    <a:cubicBezTo>
                      <a:pt x="330" y="107"/>
                      <a:pt x="283" y="153"/>
                      <a:pt x="260" y="1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0" name="Google Shape;770;p37"/>
            <p:cNvGrpSpPr/>
            <p:nvPr/>
          </p:nvGrpSpPr>
          <p:grpSpPr>
            <a:xfrm>
              <a:off x="4364648" y="2323410"/>
              <a:ext cx="414704" cy="1425575"/>
              <a:chOff x="4366580" y="3125935"/>
              <a:chExt cx="414704" cy="1425575"/>
            </a:xfrm>
          </p:grpSpPr>
          <p:sp>
            <p:nvSpPr>
              <p:cNvPr id="771" name="Google Shape;771;p37"/>
              <p:cNvSpPr/>
              <p:nvPr/>
            </p:nvSpPr>
            <p:spPr>
              <a:xfrm rot="-5400000">
                <a:off x="3742448" y="3750066"/>
                <a:ext cx="1425575" cy="177312"/>
              </a:xfrm>
              <a:prstGeom prst="triangle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7"/>
              <p:cNvSpPr/>
              <p:nvPr/>
            </p:nvSpPr>
            <p:spPr>
              <a:xfrm flipH="1" rot="5400000">
                <a:off x="3979840" y="3750066"/>
                <a:ext cx="1425575" cy="177312"/>
              </a:xfrm>
              <a:prstGeom prst="triangle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8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NewCo operates Wallet and Scheme, supported by the business services function and a standards arm</a:t>
            </a:r>
            <a:endParaRPr/>
          </a:p>
        </p:txBody>
      </p:sp>
      <p:sp>
        <p:nvSpPr>
          <p:cNvPr id="779" name="Google Shape;779;p38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information for the sole benefit and use of PwC’s client.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8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8"/>
          <p:cNvSpPr txBox="1"/>
          <p:nvPr/>
        </p:nvSpPr>
        <p:spPr>
          <a:xfrm>
            <a:off x="352236" y="1138144"/>
            <a:ext cx="814070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NewCo’s Lines of Service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8"/>
          <p:cNvSpPr/>
          <p:nvPr/>
        </p:nvSpPr>
        <p:spPr>
          <a:xfrm>
            <a:off x="4623692" y="2714051"/>
            <a:ext cx="2084181" cy="330784"/>
          </a:xfrm>
          <a:prstGeom prst="rect">
            <a:avLst/>
          </a:prstGeom>
          <a:solidFill>
            <a:srgbClr val="7069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Services</a:t>
            </a:r>
            <a:endParaRPr/>
          </a:p>
        </p:txBody>
      </p:sp>
      <p:sp>
        <p:nvSpPr>
          <p:cNvPr id="783" name="Google Shape;783;p38"/>
          <p:cNvSpPr/>
          <p:nvPr/>
        </p:nvSpPr>
        <p:spPr>
          <a:xfrm>
            <a:off x="4623693" y="3084160"/>
            <a:ext cx="2084180" cy="1585629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merchants with solutions that cater to day-to-day operational needs, including but not limited to: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e-i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nvoicing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billing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reconciliation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loyalty management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management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8"/>
          <p:cNvSpPr/>
          <p:nvPr/>
        </p:nvSpPr>
        <p:spPr>
          <a:xfrm>
            <a:off x="4684283" y="2736493"/>
            <a:ext cx="252000" cy="2520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85" name="Google Shape;785;p38"/>
          <p:cNvSpPr/>
          <p:nvPr/>
        </p:nvSpPr>
        <p:spPr>
          <a:xfrm>
            <a:off x="7457209" y="1728807"/>
            <a:ext cx="620857" cy="672711"/>
          </a:xfrm>
          <a:custGeom>
            <a:rect b="b" l="l" r="r" t="t"/>
            <a:pathLst>
              <a:path extrusionOk="0" h="753" w="546">
                <a:moveTo>
                  <a:pt x="546" y="67"/>
                </a:moveTo>
                <a:cubicBezTo>
                  <a:pt x="546" y="718"/>
                  <a:pt x="546" y="718"/>
                  <a:pt x="546" y="718"/>
                </a:cubicBezTo>
                <a:cubicBezTo>
                  <a:pt x="546" y="738"/>
                  <a:pt x="530" y="753"/>
                  <a:pt x="511" y="753"/>
                </a:cubicBezTo>
                <a:cubicBezTo>
                  <a:pt x="34" y="753"/>
                  <a:pt x="34" y="753"/>
                  <a:pt x="34" y="753"/>
                </a:cubicBezTo>
                <a:cubicBezTo>
                  <a:pt x="15" y="753"/>
                  <a:pt x="0" y="738"/>
                  <a:pt x="0" y="71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48"/>
                  <a:pt x="15" y="32"/>
                  <a:pt x="34" y="32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92" y="40"/>
                  <a:pt x="190" y="48"/>
                  <a:pt x="190" y="57"/>
                </a:cubicBezTo>
                <a:cubicBezTo>
                  <a:pt x="190" y="63"/>
                  <a:pt x="187" y="69"/>
                  <a:pt x="182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36" y="719"/>
                  <a:pt x="36" y="719"/>
                  <a:pt x="36" y="719"/>
                </a:cubicBezTo>
                <a:cubicBezTo>
                  <a:pt x="509" y="719"/>
                  <a:pt x="509" y="719"/>
                  <a:pt x="509" y="719"/>
                </a:cubicBezTo>
                <a:cubicBezTo>
                  <a:pt x="509" y="73"/>
                  <a:pt x="509" y="73"/>
                  <a:pt x="509" y="73"/>
                </a:cubicBezTo>
                <a:cubicBezTo>
                  <a:pt x="363" y="73"/>
                  <a:pt x="363" y="73"/>
                  <a:pt x="363" y="73"/>
                </a:cubicBezTo>
                <a:cubicBezTo>
                  <a:pt x="358" y="69"/>
                  <a:pt x="355" y="63"/>
                  <a:pt x="355" y="57"/>
                </a:cubicBezTo>
                <a:cubicBezTo>
                  <a:pt x="355" y="48"/>
                  <a:pt x="353" y="40"/>
                  <a:pt x="351" y="32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530" y="32"/>
                  <a:pt x="546" y="48"/>
                  <a:pt x="546" y="67"/>
                </a:cubicBezTo>
                <a:close/>
                <a:moveTo>
                  <a:pt x="468" y="203"/>
                </a:moveTo>
                <a:cubicBezTo>
                  <a:pt x="468" y="676"/>
                  <a:pt x="468" y="676"/>
                  <a:pt x="468" y="676"/>
                </a:cubicBezTo>
                <a:cubicBezTo>
                  <a:pt x="77" y="676"/>
                  <a:pt x="77" y="676"/>
                  <a:pt x="77" y="676"/>
                </a:cubicBezTo>
                <a:cubicBezTo>
                  <a:pt x="77" y="203"/>
                  <a:pt x="77" y="203"/>
                  <a:pt x="77" y="203"/>
                </a:cubicBezTo>
                <a:cubicBezTo>
                  <a:pt x="78" y="203"/>
                  <a:pt x="78" y="203"/>
                  <a:pt x="79" y="203"/>
                </a:cubicBezTo>
                <a:cubicBezTo>
                  <a:pt x="467" y="203"/>
                  <a:pt x="467" y="203"/>
                  <a:pt x="467" y="203"/>
                </a:cubicBezTo>
                <a:cubicBezTo>
                  <a:pt x="467" y="203"/>
                  <a:pt x="468" y="203"/>
                  <a:pt x="468" y="203"/>
                </a:cubicBezTo>
                <a:close/>
                <a:moveTo>
                  <a:pt x="286" y="401"/>
                </a:moveTo>
                <a:cubicBezTo>
                  <a:pt x="277" y="392"/>
                  <a:pt x="263" y="392"/>
                  <a:pt x="255" y="401"/>
                </a:cubicBezTo>
                <a:cubicBezTo>
                  <a:pt x="185" y="471"/>
                  <a:pt x="185" y="471"/>
                  <a:pt x="185" y="471"/>
                </a:cubicBezTo>
                <a:cubicBezTo>
                  <a:pt x="160" y="446"/>
                  <a:pt x="160" y="446"/>
                  <a:pt x="160" y="446"/>
                </a:cubicBezTo>
                <a:cubicBezTo>
                  <a:pt x="152" y="438"/>
                  <a:pt x="138" y="438"/>
                  <a:pt x="130" y="446"/>
                </a:cubicBezTo>
                <a:cubicBezTo>
                  <a:pt x="121" y="454"/>
                  <a:pt x="121" y="468"/>
                  <a:pt x="130" y="477"/>
                </a:cubicBezTo>
                <a:cubicBezTo>
                  <a:pt x="170" y="517"/>
                  <a:pt x="170" y="517"/>
                  <a:pt x="170" y="517"/>
                </a:cubicBezTo>
                <a:cubicBezTo>
                  <a:pt x="174" y="521"/>
                  <a:pt x="179" y="523"/>
                  <a:pt x="185" y="523"/>
                </a:cubicBezTo>
                <a:cubicBezTo>
                  <a:pt x="191" y="523"/>
                  <a:pt x="196" y="521"/>
                  <a:pt x="200" y="517"/>
                </a:cubicBezTo>
                <a:cubicBezTo>
                  <a:pt x="286" y="431"/>
                  <a:pt x="286" y="431"/>
                  <a:pt x="286" y="431"/>
                </a:cubicBezTo>
                <a:cubicBezTo>
                  <a:pt x="294" y="423"/>
                  <a:pt x="294" y="409"/>
                  <a:pt x="286" y="401"/>
                </a:cubicBezTo>
                <a:close/>
                <a:moveTo>
                  <a:pt x="286" y="267"/>
                </a:moveTo>
                <a:cubicBezTo>
                  <a:pt x="277" y="258"/>
                  <a:pt x="263" y="258"/>
                  <a:pt x="255" y="267"/>
                </a:cubicBezTo>
                <a:cubicBezTo>
                  <a:pt x="185" y="337"/>
                  <a:pt x="185" y="337"/>
                  <a:pt x="185" y="337"/>
                </a:cubicBezTo>
                <a:cubicBezTo>
                  <a:pt x="160" y="312"/>
                  <a:pt x="160" y="312"/>
                  <a:pt x="160" y="312"/>
                </a:cubicBezTo>
                <a:cubicBezTo>
                  <a:pt x="152" y="303"/>
                  <a:pt x="138" y="303"/>
                  <a:pt x="130" y="312"/>
                </a:cubicBezTo>
                <a:cubicBezTo>
                  <a:pt x="121" y="320"/>
                  <a:pt x="121" y="334"/>
                  <a:pt x="130" y="343"/>
                </a:cubicBezTo>
                <a:cubicBezTo>
                  <a:pt x="170" y="383"/>
                  <a:pt x="170" y="383"/>
                  <a:pt x="170" y="383"/>
                </a:cubicBezTo>
                <a:cubicBezTo>
                  <a:pt x="174" y="387"/>
                  <a:pt x="179" y="389"/>
                  <a:pt x="185" y="389"/>
                </a:cubicBezTo>
                <a:cubicBezTo>
                  <a:pt x="191" y="389"/>
                  <a:pt x="196" y="387"/>
                  <a:pt x="200" y="383"/>
                </a:cubicBezTo>
                <a:cubicBezTo>
                  <a:pt x="286" y="297"/>
                  <a:pt x="286" y="297"/>
                  <a:pt x="286" y="297"/>
                </a:cubicBezTo>
                <a:cubicBezTo>
                  <a:pt x="294" y="289"/>
                  <a:pt x="294" y="275"/>
                  <a:pt x="286" y="267"/>
                </a:cubicBezTo>
                <a:close/>
                <a:moveTo>
                  <a:pt x="77" y="138"/>
                </a:moveTo>
                <a:cubicBezTo>
                  <a:pt x="77" y="119"/>
                  <a:pt x="92" y="104"/>
                  <a:pt x="111" y="104"/>
                </a:cubicBezTo>
                <a:cubicBezTo>
                  <a:pt x="169" y="104"/>
                  <a:pt x="169" y="104"/>
                  <a:pt x="169" y="104"/>
                </a:cubicBezTo>
                <a:cubicBezTo>
                  <a:pt x="195" y="104"/>
                  <a:pt x="216" y="83"/>
                  <a:pt x="216" y="57"/>
                </a:cubicBezTo>
                <a:cubicBezTo>
                  <a:pt x="216" y="25"/>
                  <a:pt x="242" y="0"/>
                  <a:pt x="273" y="0"/>
                </a:cubicBezTo>
                <a:cubicBezTo>
                  <a:pt x="304" y="0"/>
                  <a:pt x="329" y="25"/>
                  <a:pt x="329" y="57"/>
                </a:cubicBezTo>
                <a:cubicBezTo>
                  <a:pt x="329" y="83"/>
                  <a:pt x="350" y="104"/>
                  <a:pt x="377" y="104"/>
                </a:cubicBezTo>
                <a:cubicBezTo>
                  <a:pt x="435" y="104"/>
                  <a:pt x="435" y="104"/>
                  <a:pt x="435" y="104"/>
                </a:cubicBezTo>
                <a:cubicBezTo>
                  <a:pt x="453" y="104"/>
                  <a:pt x="468" y="119"/>
                  <a:pt x="468" y="138"/>
                </a:cubicBezTo>
                <a:cubicBezTo>
                  <a:pt x="468" y="168"/>
                  <a:pt x="468" y="168"/>
                  <a:pt x="468" y="168"/>
                </a:cubicBezTo>
                <a:cubicBezTo>
                  <a:pt x="468" y="171"/>
                  <a:pt x="468" y="174"/>
                  <a:pt x="467" y="177"/>
                </a:cubicBezTo>
                <a:cubicBezTo>
                  <a:pt x="79" y="177"/>
                  <a:pt x="79" y="177"/>
                  <a:pt x="79" y="177"/>
                </a:cubicBezTo>
                <a:cubicBezTo>
                  <a:pt x="78" y="174"/>
                  <a:pt x="77" y="171"/>
                  <a:pt x="77" y="168"/>
                </a:cubicBezTo>
                <a:lnTo>
                  <a:pt x="77" y="138"/>
                </a:lnTo>
                <a:close/>
                <a:moveTo>
                  <a:pt x="250" y="57"/>
                </a:moveTo>
                <a:cubicBezTo>
                  <a:pt x="250" y="69"/>
                  <a:pt x="260" y="79"/>
                  <a:pt x="273" y="79"/>
                </a:cubicBezTo>
                <a:cubicBezTo>
                  <a:pt x="285" y="79"/>
                  <a:pt x="296" y="69"/>
                  <a:pt x="296" y="57"/>
                </a:cubicBezTo>
                <a:cubicBezTo>
                  <a:pt x="296" y="44"/>
                  <a:pt x="285" y="34"/>
                  <a:pt x="273" y="34"/>
                </a:cubicBezTo>
                <a:cubicBezTo>
                  <a:pt x="260" y="34"/>
                  <a:pt x="250" y="44"/>
                  <a:pt x="250" y="57"/>
                </a:cubicBezTo>
                <a:close/>
              </a:path>
            </a:pathLst>
          </a:custGeom>
          <a:solidFill>
            <a:srgbClr val="706951"/>
          </a:solidFill>
          <a:ln>
            <a:noFill/>
          </a:ln>
        </p:spPr>
        <p:txBody>
          <a:bodyPr anchorCtr="0" anchor="t" bIns="40050" lIns="80125" spcFirstLastPara="1" rIns="80125" wrap="square" tIns="40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8"/>
          <p:cNvSpPr/>
          <p:nvPr/>
        </p:nvSpPr>
        <p:spPr>
          <a:xfrm>
            <a:off x="287566" y="2714051"/>
            <a:ext cx="2084181" cy="330784"/>
          </a:xfrm>
          <a:prstGeom prst="rect">
            <a:avLst/>
          </a:prstGeom>
          <a:solidFill>
            <a:srgbClr val="8214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Wallet</a:t>
            </a:r>
            <a:endParaRPr/>
          </a:p>
        </p:txBody>
      </p:sp>
      <p:sp>
        <p:nvSpPr>
          <p:cNvPr id="787" name="Google Shape;787;p38"/>
          <p:cNvSpPr/>
          <p:nvPr/>
        </p:nvSpPr>
        <p:spPr>
          <a:xfrm>
            <a:off x="2442325" y="2714051"/>
            <a:ext cx="2084181" cy="330784"/>
          </a:xfrm>
          <a:prstGeom prst="rect">
            <a:avLst/>
          </a:prstGeom>
          <a:solidFill>
            <a:srgbClr val="EB8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Scheme</a:t>
            </a:r>
            <a:endParaRPr/>
          </a:p>
        </p:txBody>
      </p:sp>
      <p:sp>
        <p:nvSpPr>
          <p:cNvPr id="788" name="Google Shape;788;p38"/>
          <p:cNvSpPr/>
          <p:nvPr/>
        </p:nvSpPr>
        <p:spPr>
          <a:xfrm>
            <a:off x="358516" y="2745289"/>
            <a:ext cx="252000" cy="25962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89" name="Google Shape;789;p38"/>
          <p:cNvSpPr/>
          <p:nvPr/>
        </p:nvSpPr>
        <p:spPr>
          <a:xfrm>
            <a:off x="2496000" y="2745289"/>
            <a:ext cx="252000" cy="25962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287567" y="3084160"/>
            <a:ext cx="2084180" cy="1585629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Enables multiple category wallets (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i.e. first and third party wallets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and ‘Account-on-file’ / card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not-present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interoperability between all participating entities for a wide range of activities (e.g. retail, transit, gaming, social)</a:t>
            </a:r>
            <a:endParaRPr/>
          </a:p>
        </p:txBody>
      </p:sp>
      <p:sp>
        <p:nvSpPr>
          <p:cNvPr id="791" name="Google Shape;791;p38"/>
          <p:cNvSpPr/>
          <p:nvPr/>
        </p:nvSpPr>
        <p:spPr>
          <a:xfrm>
            <a:off x="2442326" y="3084160"/>
            <a:ext cx="2084180" cy="1585629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Facilitates and authenticates payment transactions 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Enables processing, clearing, and settlement for scheme service users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Sets and enforces scheme operating rules (e.g. dispute management, technical requirements)</a:t>
            </a:r>
            <a:endParaRPr/>
          </a:p>
          <a:p>
            <a:pPr indent="-114300" lvl="0" marL="1778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778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77800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2" name="Google Shape;792;p38"/>
          <p:cNvGrpSpPr/>
          <p:nvPr/>
        </p:nvGrpSpPr>
        <p:grpSpPr>
          <a:xfrm>
            <a:off x="492897" y="1582297"/>
            <a:ext cx="1633794" cy="1137819"/>
            <a:chOff x="697717" y="1358205"/>
            <a:chExt cx="1797173" cy="1214843"/>
          </a:xfrm>
        </p:grpSpPr>
        <p:grpSp>
          <p:nvGrpSpPr>
            <p:cNvPr id="793" name="Google Shape;793;p38"/>
            <p:cNvGrpSpPr/>
            <p:nvPr/>
          </p:nvGrpSpPr>
          <p:grpSpPr>
            <a:xfrm>
              <a:off x="1145795" y="1358205"/>
              <a:ext cx="973742" cy="879823"/>
              <a:chOff x="1153544" y="1306238"/>
              <a:chExt cx="973742" cy="967805"/>
            </a:xfrm>
          </p:grpSpPr>
          <p:grpSp>
            <p:nvGrpSpPr>
              <p:cNvPr id="794" name="Google Shape;794;p38"/>
              <p:cNvGrpSpPr/>
              <p:nvPr/>
            </p:nvGrpSpPr>
            <p:grpSpPr>
              <a:xfrm>
                <a:off x="1153544" y="1306238"/>
                <a:ext cx="973742" cy="967805"/>
                <a:chOff x="2023318" y="1553585"/>
                <a:chExt cx="1789307" cy="1957403"/>
              </a:xfrm>
            </p:grpSpPr>
            <p:pic>
              <p:nvPicPr>
                <p:cNvPr id="795" name="Google Shape;795;p3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023318" y="1721681"/>
                  <a:ext cx="1789307" cy="17893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96" name="Google Shape;796;p38"/>
                <p:cNvSpPr/>
                <p:nvPr/>
              </p:nvSpPr>
              <p:spPr>
                <a:xfrm rot="8323590">
                  <a:off x="2202679" y="1765182"/>
                  <a:ext cx="933180" cy="774387"/>
                </a:xfrm>
                <a:prstGeom prst="rtTriangl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797" name="Google Shape;797;p38"/>
              <p:cNvPicPr preferRelativeResize="0"/>
              <p:nvPr/>
            </p:nvPicPr>
            <p:blipFill rotWithShape="1">
              <a:blip r:embed="rId4">
                <a:alphaModFix/>
              </a:blip>
              <a:srcRect b="61662" l="0" r="0" t="0"/>
              <a:stretch/>
            </p:blipFill>
            <p:spPr>
              <a:xfrm>
                <a:off x="1186027" y="1385858"/>
                <a:ext cx="607596" cy="1950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98" name="Google Shape;798;p38"/>
            <p:cNvSpPr/>
            <p:nvPr/>
          </p:nvSpPr>
          <p:spPr>
            <a:xfrm rot="-2199964">
              <a:off x="731644" y="2182045"/>
              <a:ext cx="462524" cy="266892"/>
            </a:xfrm>
            <a:prstGeom prst="roundRect">
              <a:avLst>
                <a:gd fmla="val 16667" name="adj"/>
              </a:avLst>
            </a:prstGeom>
            <a:solidFill>
              <a:srgbClr val="E6D0D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9" name="Google Shape;799;p38"/>
            <p:cNvCxnSpPr/>
            <p:nvPr/>
          </p:nvCxnSpPr>
          <p:spPr>
            <a:xfrm rot="-2199964">
              <a:off x="821668" y="2366348"/>
              <a:ext cx="365769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0" name="Google Shape;800;p38"/>
            <p:cNvSpPr/>
            <p:nvPr/>
          </p:nvSpPr>
          <p:spPr>
            <a:xfrm rot="-2199964">
              <a:off x="978324" y="2184155"/>
              <a:ext cx="462524" cy="266892"/>
            </a:xfrm>
            <a:prstGeom prst="roundRect">
              <a:avLst>
                <a:gd fmla="val 16667" name="adj"/>
              </a:avLst>
            </a:prstGeom>
            <a:solidFill>
              <a:srgbClr val="E6D0D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1" name="Google Shape;801;p38"/>
            <p:cNvCxnSpPr/>
            <p:nvPr/>
          </p:nvCxnSpPr>
          <p:spPr>
            <a:xfrm rot="-2199964">
              <a:off x="1068348" y="2368458"/>
              <a:ext cx="365769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2" name="Google Shape;802;p38"/>
            <p:cNvSpPr/>
            <p:nvPr/>
          </p:nvSpPr>
          <p:spPr>
            <a:xfrm rot="-2199964">
              <a:off x="1229132" y="2177991"/>
              <a:ext cx="462524" cy="266892"/>
            </a:xfrm>
            <a:prstGeom prst="roundRect">
              <a:avLst>
                <a:gd fmla="val 16667" name="adj"/>
              </a:avLst>
            </a:prstGeom>
            <a:solidFill>
              <a:srgbClr val="E6D0D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3" name="Google Shape;803;p38"/>
            <p:cNvCxnSpPr/>
            <p:nvPr/>
          </p:nvCxnSpPr>
          <p:spPr>
            <a:xfrm rot="-2199964">
              <a:off x="1319156" y="2362294"/>
              <a:ext cx="365769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Image result for visa" id="804" name="Google Shape;804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2297754">
              <a:off x="761266" y="2266547"/>
              <a:ext cx="265699" cy="78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mastercard logo" id="805" name="Google Shape;805;p38"/>
            <p:cNvPicPr preferRelativeResize="0"/>
            <p:nvPr/>
          </p:nvPicPr>
          <p:blipFill rotWithShape="1">
            <a:blip r:embed="rId6">
              <a:alphaModFix/>
            </a:blip>
            <a:srcRect b="11365" l="27973" r="27972" t="9386"/>
            <a:stretch/>
          </p:blipFill>
          <p:spPr>
            <a:xfrm rot="-2269255">
              <a:off x="1056373" y="2254212"/>
              <a:ext cx="180149" cy="128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6" name="Google Shape;806;p38"/>
            <p:cNvSpPr/>
            <p:nvPr/>
          </p:nvSpPr>
          <p:spPr>
            <a:xfrm rot="-2199964">
              <a:off x="1490937" y="2185708"/>
              <a:ext cx="462524" cy="266892"/>
            </a:xfrm>
            <a:prstGeom prst="roundRect">
              <a:avLst>
                <a:gd fmla="val 16667" name="adj"/>
              </a:avLst>
            </a:prstGeom>
            <a:solidFill>
              <a:srgbClr val="E6D0D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7" name="Google Shape;807;p38"/>
            <p:cNvCxnSpPr/>
            <p:nvPr/>
          </p:nvCxnSpPr>
          <p:spPr>
            <a:xfrm rot="-2199964">
              <a:off x="1580961" y="2370010"/>
              <a:ext cx="365769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808" name="Google Shape;808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2230129">
              <a:off x="1524549" y="2229044"/>
              <a:ext cx="312704" cy="1498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9" name="Google Shape;809;p38"/>
            <p:cNvSpPr/>
            <p:nvPr/>
          </p:nvSpPr>
          <p:spPr>
            <a:xfrm rot="-2199964">
              <a:off x="1737617" y="2187818"/>
              <a:ext cx="462524" cy="266892"/>
            </a:xfrm>
            <a:prstGeom prst="roundRect">
              <a:avLst>
                <a:gd fmla="val 16667" name="adj"/>
              </a:avLst>
            </a:prstGeom>
            <a:solidFill>
              <a:srgbClr val="E6D0D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0" name="Google Shape;810;p38"/>
            <p:cNvCxnSpPr/>
            <p:nvPr/>
          </p:nvCxnSpPr>
          <p:spPr>
            <a:xfrm rot="-2199964">
              <a:off x="1827641" y="2372120"/>
              <a:ext cx="365769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811" name="Google Shape;811;p38"/>
            <p:cNvPicPr preferRelativeResize="0"/>
            <p:nvPr/>
          </p:nvPicPr>
          <p:blipFill rotWithShape="1">
            <a:blip r:embed="rId8">
              <a:alphaModFix/>
            </a:blip>
            <a:srcRect b="19062" l="11615" r="6699" t="21633"/>
            <a:stretch/>
          </p:blipFill>
          <p:spPr>
            <a:xfrm rot="-2451282">
              <a:off x="1772138" y="2234614"/>
              <a:ext cx="326278" cy="143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38"/>
            <p:cNvSpPr/>
            <p:nvPr/>
          </p:nvSpPr>
          <p:spPr>
            <a:xfrm rot="-2199964">
              <a:off x="1993670" y="2180074"/>
              <a:ext cx="462524" cy="282861"/>
            </a:xfrm>
            <a:prstGeom prst="roundRect">
              <a:avLst>
                <a:gd fmla="val 16667" name="adj"/>
              </a:avLst>
            </a:prstGeom>
            <a:solidFill>
              <a:srgbClr val="E6D0D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3" name="Google Shape;813;p38"/>
            <p:cNvCxnSpPr/>
            <p:nvPr/>
          </p:nvCxnSpPr>
          <p:spPr>
            <a:xfrm rot="-2199964">
              <a:off x="2078450" y="2365957"/>
              <a:ext cx="365769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Image result for STARBUCKS REWARDS" id="814" name="Google Shape;814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2267463">
              <a:off x="2023629" y="2168165"/>
              <a:ext cx="355713" cy="255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5" name="Google Shape;815;p38"/>
          <p:cNvGrpSpPr/>
          <p:nvPr/>
        </p:nvGrpSpPr>
        <p:grpSpPr>
          <a:xfrm>
            <a:off x="2685088" y="1728855"/>
            <a:ext cx="1640877" cy="808645"/>
            <a:chOff x="2685088" y="1656285"/>
            <a:chExt cx="1640877" cy="808645"/>
          </a:xfrm>
        </p:grpSpPr>
        <p:sp>
          <p:nvSpPr>
            <p:cNvPr id="816" name="Google Shape;816;p38"/>
            <p:cNvSpPr/>
            <p:nvPr/>
          </p:nvSpPr>
          <p:spPr>
            <a:xfrm rot="-2199964">
              <a:off x="2756151" y="1823004"/>
              <a:ext cx="715845" cy="475208"/>
            </a:xfrm>
            <a:prstGeom prst="roundRect">
              <a:avLst>
                <a:gd fmla="val 16667" name="adj"/>
              </a:avLst>
            </a:prstGeom>
            <a:solidFill>
              <a:srgbClr val="F7D199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7" name="Google Shape;817;p38"/>
            <p:cNvCxnSpPr/>
            <p:nvPr/>
          </p:nvCxnSpPr>
          <p:spPr>
            <a:xfrm rot="-2199964">
              <a:off x="2903101" y="2168029"/>
              <a:ext cx="566098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8" name="Google Shape;818;p38"/>
            <p:cNvSpPr/>
            <p:nvPr/>
          </p:nvSpPr>
          <p:spPr>
            <a:xfrm rot="-2199964">
              <a:off x="3137935" y="1823004"/>
              <a:ext cx="715845" cy="475208"/>
            </a:xfrm>
            <a:prstGeom prst="roundRect">
              <a:avLst>
                <a:gd fmla="val 16667" name="adj"/>
              </a:avLst>
            </a:prstGeom>
            <a:solidFill>
              <a:srgbClr val="F7D199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9" name="Google Shape;819;p38"/>
            <p:cNvCxnSpPr/>
            <p:nvPr/>
          </p:nvCxnSpPr>
          <p:spPr>
            <a:xfrm rot="-2199964">
              <a:off x="3305059" y="2143654"/>
              <a:ext cx="566098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0" name="Google Shape;820;p38"/>
            <p:cNvSpPr/>
            <p:nvPr/>
          </p:nvSpPr>
          <p:spPr>
            <a:xfrm rot="-2199964">
              <a:off x="3539057" y="1823004"/>
              <a:ext cx="715845" cy="475208"/>
            </a:xfrm>
            <a:prstGeom prst="roundRect">
              <a:avLst>
                <a:gd fmla="val 16667" name="adj"/>
              </a:avLst>
            </a:prstGeom>
            <a:solidFill>
              <a:srgbClr val="F7D199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1" name="Google Shape;821;p38"/>
            <p:cNvCxnSpPr/>
            <p:nvPr/>
          </p:nvCxnSpPr>
          <p:spPr>
            <a:xfrm rot="-2199964">
              <a:off x="3686007" y="2151160"/>
              <a:ext cx="566098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22" name="Google Shape;822;p38"/>
          <p:cNvSpPr txBox="1"/>
          <p:nvPr/>
        </p:nvSpPr>
        <p:spPr>
          <a:xfrm>
            <a:off x="306157" y="4696026"/>
            <a:ext cx="8135175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PwC Strategy&amp; analysis</a:t>
            </a:r>
            <a:endParaRPr b="0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38"/>
          <p:cNvGrpSpPr/>
          <p:nvPr/>
        </p:nvGrpSpPr>
        <p:grpSpPr>
          <a:xfrm>
            <a:off x="6751842" y="2714051"/>
            <a:ext cx="2084181" cy="1955738"/>
            <a:chOff x="6751842" y="2714051"/>
            <a:chExt cx="2084181" cy="1955738"/>
          </a:xfrm>
        </p:grpSpPr>
        <p:sp>
          <p:nvSpPr>
            <p:cNvPr id="824" name="Google Shape;824;p38"/>
            <p:cNvSpPr/>
            <p:nvPr/>
          </p:nvSpPr>
          <p:spPr>
            <a:xfrm>
              <a:off x="6751843" y="3084160"/>
              <a:ext cx="2084180" cy="1585629"/>
            </a:xfrm>
            <a:prstGeom prst="rect">
              <a:avLst/>
            </a:prstGeom>
            <a:solidFill>
              <a:srgbClr val="EAE8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Sets experiential standard required for service users to participate in</a:t>
              </a: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Wallet</a:t>
              </a:r>
              <a:endParaRPr/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2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Determines standard required for interoperability </a:t>
              </a:r>
              <a:endParaRPr/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25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Leads initiatives to educate and shift public mindset to increase cashless adoption</a:t>
              </a:r>
              <a:endParaRPr/>
            </a:p>
            <a:p>
              <a:pPr indent="-107950" lvl="0" marL="171450" marR="0" rtl="0" algn="l">
                <a:lnSpc>
                  <a:spcPct val="100000"/>
                </a:lnSpc>
                <a:spcBef>
                  <a:spcPts val="25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6751842" y="2714051"/>
              <a:ext cx="2084181" cy="330784"/>
            </a:xfrm>
            <a:prstGeom prst="rect">
              <a:avLst/>
            </a:prstGeom>
            <a:solidFill>
              <a:srgbClr val="70695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Standards</a:t>
              </a: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6807253" y="2736493"/>
              <a:ext cx="252000" cy="252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lang="en-US" sz="1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7" name="Google Shape;827;p38"/>
          <p:cNvGrpSpPr/>
          <p:nvPr/>
        </p:nvGrpSpPr>
        <p:grpSpPr>
          <a:xfrm>
            <a:off x="5164264" y="1845386"/>
            <a:ext cx="898361" cy="539861"/>
            <a:chOff x="7325698" y="1791763"/>
            <a:chExt cx="898361" cy="539861"/>
          </a:xfrm>
        </p:grpSpPr>
        <p:sp>
          <p:nvSpPr>
            <p:cNvPr id="828" name="Google Shape;828;p38"/>
            <p:cNvSpPr/>
            <p:nvPr/>
          </p:nvSpPr>
          <p:spPr>
            <a:xfrm>
              <a:off x="7684199" y="1791763"/>
              <a:ext cx="539860" cy="535644"/>
            </a:xfrm>
            <a:custGeom>
              <a:rect b="b" l="l" r="r" t="t"/>
              <a:pathLst>
                <a:path extrusionOk="0" h="124" w="125">
                  <a:moveTo>
                    <a:pt x="122" y="65"/>
                  </a:moveTo>
                  <a:cubicBezTo>
                    <a:pt x="115" y="64"/>
                    <a:pt x="115" y="64"/>
                    <a:pt x="115" y="64"/>
                  </a:cubicBezTo>
                  <a:cubicBezTo>
                    <a:pt x="115" y="58"/>
                    <a:pt x="114" y="52"/>
                    <a:pt x="113" y="47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21" y="42"/>
                    <a:pt x="121" y="40"/>
                    <a:pt x="120" y="39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0" y="22"/>
                    <a:pt x="109" y="21"/>
                    <a:pt x="107" y="22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6" y="22"/>
                    <a:pt x="92" y="19"/>
                    <a:pt x="87" y="17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90" y="7"/>
                    <a:pt x="89" y="5"/>
                    <a:pt x="87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6" y="2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8" y="11"/>
                    <a:pt x="53" y="11"/>
                    <a:pt x="48" y="13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4"/>
                    <a:pt x="41" y="3"/>
                    <a:pt x="39" y="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4"/>
                    <a:pt x="22" y="16"/>
                    <a:pt x="23" y="17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3" y="28"/>
                    <a:pt x="20" y="33"/>
                    <a:pt x="17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7" y="35"/>
                    <a:pt x="6" y="36"/>
                    <a:pt x="5" y="37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7"/>
                    <a:pt x="1" y="58"/>
                    <a:pt x="3" y="59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6"/>
                    <a:pt x="11" y="72"/>
                    <a:pt x="12" y="77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4"/>
                    <a:pt x="4" y="85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6" y="103"/>
                    <a:pt x="18" y="102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8" y="103"/>
                    <a:pt x="32" y="106"/>
                    <a:pt x="37" y="109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5" y="117"/>
                    <a:pt x="36" y="119"/>
                    <a:pt x="38" y="119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7" y="124"/>
                    <a:pt x="59" y="123"/>
                    <a:pt x="59" y="122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7" y="116"/>
                    <a:pt x="73" y="115"/>
                    <a:pt x="78" y="113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2" y="120"/>
                    <a:pt x="84" y="121"/>
                    <a:pt x="86" y="120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3" y="110"/>
                    <a:pt x="103" y="108"/>
                    <a:pt x="102" y="107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3" y="97"/>
                    <a:pt x="107" y="92"/>
                    <a:pt x="109" y="87"/>
                  </a:cubicBezTo>
                  <a:cubicBezTo>
                    <a:pt x="116" y="89"/>
                    <a:pt x="116" y="89"/>
                    <a:pt x="116" y="89"/>
                  </a:cubicBezTo>
                  <a:cubicBezTo>
                    <a:pt x="118" y="89"/>
                    <a:pt x="119" y="88"/>
                    <a:pt x="120" y="87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67"/>
                    <a:pt x="124" y="66"/>
                    <a:pt x="122" y="65"/>
                  </a:cubicBezTo>
                  <a:close/>
                  <a:moveTo>
                    <a:pt x="58" y="82"/>
                  </a:moveTo>
                  <a:cubicBezTo>
                    <a:pt x="48" y="79"/>
                    <a:pt x="41" y="69"/>
                    <a:pt x="44" y="58"/>
                  </a:cubicBezTo>
                  <a:cubicBezTo>
                    <a:pt x="47" y="48"/>
                    <a:pt x="57" y="42"/>
                    <a:pt x="67" y="44"/>
                  </a:cubicBezTo>
                  <a:cubicBezTo>
                    <a:pt x="78" y="47"/>
                    <a:pt x="84" y="58"/>
                    <a:pt x="81" y="68"/>
                  </a:cubicBezTo>
                  <a:cubicBezTo>
                    <a:pt x="79" y="78"/>
                    <a:pt x="68" y="84"/>
                    <a:pt x="58" y="82"/>
                  </a:cubicBezTo>
                  <a:close/>
                </a:path>
              </a:pathLst>
            </a:custGeom>
            <a:solidFill>
              <a:srgbClr val="71695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7325698" y="1943599"/>
              <a:ext cx="390134" cy="388025"/>
            </a:xfrm>
            <a:custGeom>
              <a:rect b="b" l="l" r="r" t="t"/>
              <a:pathLst>
                <a:path extrusionOk="0" h="90" w="90">
                  <a:moveTo>
                    <a:pt x="84" y="26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7" y="24"/>
                    <a:pt x="75" y="21"/>
                    <a:pt x="72" y="18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2"/>
                    <a:pt x="75" y="11"/>
                    <a:pt x="74" y="1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3"/>
                    <a:pt x="60" y="3"/>
                    <a:pt x="60" y="4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3" y="8"/>
                    <a:pt x="49" y="7"/>
                    <a:pt x="45" y="8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6" y="5"/>
                    <a:pt x="27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5" y="13"/>
                    <a:pt x="22" y="16"/>
                    <a:pt x="19" y="18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8"/>
                    <a:pt x="3" y="29"/>
                    <a:pt x="4" y="30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8" y="37"/>
                    <a:pt x="8" y="41"/>
                    <a:pt x="8" y="45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0" y="47"/>
                    <a:pt x="0" y="49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4" y="63"/>
                    <a:pt x="5" y="63"/>
                    <a:pt x="6" y="6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3" y="65"/>
                    <a:pt x="16" y="69"/>
                    <a:pt x="18" y="71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7"/>
                    <a:pt x="15" y="79"/>
                    <a:pt x="16" y="79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8" y="87"/>
                    <a:pt x="30" y="86"/>
                    <a:pt x="30" y="85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7" y="82"/>
                    <a:pt x="41" y="83"/>
                    <a:pt x="45" y="83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47" y="89"/>
                    <a:pt x="48" y="90"/>
                    <a:pt x="49" y="89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3" y="86"/>
                    <a:pt x="64" y="85"/>
                    <a:pt x="63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66" y="77"/>
                    <a:pt x="69" y="75"/>
                    <a:pt x="72" y="72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5"/>
                    <a:pt x="79" y="75"/>
                    <a:pt x="79" y="74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7" y="61"/>
                    <a:pt x="87" y="60"/>
                    <a:pt x="86" y="59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3" y="53"/>
                    <a:pt x="83" y="49"/>
                    <a:pt x="83" y="45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90" y="42"/>
                    <a:pt x="90" y="41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6" y="27"/>
                    <a:pt x="85" y="26"/>
                    <a:pt x="84" y="26"/>
                  </a:cubicBezTo>
                  <a:close/>
                  <a:moveTo>
                    <a:pt x="49" y="59"/>
                  </a:moveTo>
                  <a:cubicBezTo>
                    <a:pt x="41" y="61"/>
                    <a:pt x="34" y="56"/>
                    <a:pt x="32" y="49"/>
                  </a:cubicBezTo>
                  <a:cubicBezTo>
                    <a:pt x="30" y="41"/>
                    <a:pt x="35" y="34"/>
                    <a:pt x="42" y="32"/>
                  </a:cubicBezTo>
                  <a:cubicBezTo>
                    <a:pt x="50" y="30"/>
                    <a:pt x="57" y="35"/>
                    <a:pt x="59" y="42"/>
                  </a:cubicBezTo>
                  <a:cubicBezTo>
                    <a:pt x="61" y="49"/>
                    <a:pt x="56" y="57"/>
                    <a:pt x="49" y="59"/>
                  </a:cubicBezTo>
                  <a:close/>
                </a:path>
              </a:pathLst>
            </a:custGeom>
            <a:solidFill>
              <a:srgbClr val="71695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0" name="Google Shape;830;p38"/>
          <p:cNvSpPr/>
          <p:nvPr/>
        </p:nvSpPr>
        <p:spPr>
          <a:xfrm>
            <a:off x="287338" y="1353459"/>
            <a:ext cx="1319080" cy="20950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Core Services</a:t>
            </a:r>
            <a:endParaRPr/>
          </a:p>
        </p:txBody>
      </p:sp>
      <p:sp>
        <p:nvSpPr>
          <p:cNvPr id="831" name="Google Shape;831;p38"/>
          <p:cNvSpPr/>
          <p:nvPr/>
        </p:nvSpPr>
        <p:spPr>
          <a:xfrm>
            <a:off x="4623692" y="1353459"/>
            <a:ext cx="1319080" cy="209503"/>
          </a:xfrm>
          <a:prstGeom prst="rect">
            <a:avLst/>
          </a:prstGeom>
          <a:solidFill>
            <a:srgbClr val="968C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Enablers</a:t>
            </a:r>
            <a:endParaRPr/>
          </a:p>
        </p:txBody>
      </p:sp>
      <p:cxnSp>
        <p:nvCxnSpPr>
          <p:cNvPr id="832" name="Google Shape;832;p38"/>
          <p:cNvCxnSpPr/>
          <p:nvPr/>
        </p:nvCxnSpPr>
        <p:spPr>
          <a:xfrm>
            <a:off x="4572000" y="1358235"/>
            <a:ext cx="0" cy="329947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9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The Wallet is a secure container that allows users to manage multiple category wallets, promoting interoperability</a:t>
            </a:r>
            <a:endParaRPr/>
          </a:p>
        </p:txBody>
      </p:sp>
      <p:sp>
        <p:nvSpPr>
          <p:cNvPr id="838" name="Google Shape;838;p39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information for the sole benefit and use of PwC’s client.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9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352236" y="1138144"/>
            <a:ext cx="814070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Wallet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9"/>
          <p:cNvSpPr/>
          <p:nvPr/>
        </p:nvSpPr>
        <p:spPr>
          <a:xfrm>
            <a:off x="2340244" y="1414385"/>
            <a:ext cx="6494194" cy="557044"/>
          </a:xfrm>
          <a:prstGeom prst="rect">
            <a:avLst/>
          </a:prstGeom>
          <a:solidFill>
            <a:srgbClr val="EDD2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Wallet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secure container / ‘Account-on-file’ that enables users to manage multiple category wallets, promoting interoperability and reducing fragmentation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digital wallets in the country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39"/>
          <p:cNvGrpSpPr/>
          <p:nvPr/>
        </p:nvGrpSpPr>
        <p:grpSpPr>
          <a:xfrm>
            <a:off x="2340244" y="2038026"/>
            <a:ext cx="6494194" cy="889932"/>
            <a:chOff x="2340244" y="3734521"/>
            <a:chExt cx="6494194" cy="889932"/>
          </a:xfrm>
        </p:grpSpPr>
        <p:sp>
          <p:nvSpPr>
            <p:cNvPr id="843" name="Google Shape;843;p39"/>
            <p:cNvSpPr/>
            <p:nvPr/>
          </p:nvSpPr>
          <p:spPr>
            <a:xfrm>
              <a:off x="2340244" y="3734521"/>
              <a:ext cx="1170122" cy="887204"/>
            </a:xfrm>
            <a:prstGeom prst="rect">
              <a:avLst/>
            </a:prstGeom>
            <a:solidFill>
              <a:srgbClr val="82141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Who does it serve?</a:t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3595608" y="3737249"/>
              <a:ext cx="5238830" cy="887204"/>
            </a:xfrm>
            <a:prstGeom prst="rect">
              <a:avLst/>
            </a:prstGeom>
            <a:solidFill>
              <a:srgbClr val="EAE8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Service users 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(i.e. category wallet providers) who compete on user-base on their respective mobile applications (e.g. payment, loyalty rewards)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55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who want to make cashless payments and digital transactions across a wide range of channels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55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39"/>
          <p:cNvGrpSpPr/>
          <p:nvPr/>
        </p:nvGrpSpPr>
        <p:grpSpPr>
          <a:xfrm>
            <a:off x="2335696" y="2987394"/>
            <a:ext cx="6494194" cy="1705903"/>
            <a:chOff x="2340244" y="2038026"/>
            <a:chExt cx="6494194" cy="1627650"/>
          </a:xfrm>
        </p:grpSpPr>
        <p:sp>
          <p:nvSpPr>
            <p:cNvPr id="846" name="Google Shape;846;p39"/>
            <p:cNvSpPr/>
            <p:nvPr/>
          </p:nvSpPr>
          <p:spPr>
            <a:xfrm>
              <a:off x="2340244" y="2038026"/>
              <a:ext cx="1170122" cy="1624922"/>
            </a:xfrm>
            <a:prstGeom prst="rect">
              <a:avLst/>
            </a:prstGeom>
            <a:solidFill>
              <a:srgbClr val="82141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How does it work?</a:t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3595608" y="2040754"/>
              <a:ext cx="5238830" cy="1624922"/>
            </a:xfrm>
            <a:prstGeom prst="rect">
              <a:avLst/>
            </a:prstGeom>
            <a:solidFill>
              <a:srgbClr val="EAE8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Category wallet providers register to participate in Wallet to enhance their respective user experience with wide access and interoperability</a:t>
              </a:r>
              <a:endParaRPr/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55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Consumers upload their respective sources of fund onto the Wallet account (e.g. retail, gaming, social, transit)</a:t>
              </a:r>
              <a:endParaRPr/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55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Consumers select the most preferred source of fund to perform a transaction (e.g. gaming wallet for gaming payments)</a:t>
              </a:r>
              <a:endParaRPr/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55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Consumers transact (card present and card not</a:t>
              </a: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present)</a:t>
              </a: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through mode offered by merchants (e.g. NFC, QR code, biometrics), enabled by ‘Account-on-file’</a:t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3621448" y="2092991"/>
              <a:ext cx="189332" cy="18933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3621448" y="2495620"/>
              <a:ext cx="189332" cy="18933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3621448" y="2888976"/>
              <a:ext cx="189332" cy="18933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3621448" y="3280858"/>
              <a:ext cx="189332" cy="18933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852" name="Google Shape;852;p39"/>
          <p:cNvSpPr txBox="1"/>
          <p:nvPr/>
        </p:nvSpPr>
        <p:spPr>
          <a:xfrm>
            <a:off x="432752" y="4099797"/>
            <a:ext cx="1776350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Wallet</a:t>
            </a:r>
            <a:endParaRPr/>
          </a:p>
        </p:txBody>
      </p:sp>
      <p:grpSp>
        <p:nvGrpSpPr>
          <p:cNvPr id="853" name="Google Shape;853;p39"/>
          <p:cNvGrpSpPr/>
          <p:nvPr/>
        </p:nvGrpSpPr>
        <p:grpSpPr>
          <a:xfrm>
            <a:off x="2103630" y="1032425"/>
            <a:ext cx="333663" cy="331629"/>
            <a:chOff x="1153544" y="1306238"/>
            <a:chExt cx="973742" cy="967805"/>
          </a:xfrm>
        </p:grpSpPr>
        <p:grpSp>
          <p:nvGrpSpPr>
            <p:cNvPr id="854" name="Google Shape;854;p39"/>
            <p:cNvGrpSpPr/>
            <p:nvPr/>
          </p:nvGrpSpPr>
          <p:grpSpPr>
            <a:xfrm>
              <a:off x="1153544" y="1306238"/>
              <a:ext cx="973742" cy="967805"/>
              <a:chOff x="2023318" y="1553585"/>
              <a:chExt cx="1789307" cy="1957403"/>
            </a:xfrm>
          </p:grpSpPr>
          <p:pic>
            <p:nvPicPr>
              <p:cNvPr id="855" name="Google Shape;855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023318" y="1721681"/>
                <a:ext cx="1789307" cy="17893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6" name="Google Shape;856;p39"/>
              <p:cNvSpPr/>
              <p:nvPr/>
            </p:nvSpPr>
            <p:spPr>
              <a:xfrm rot="8323590">
                <a:off x="2202679" y="1765182"/>
                <a:ext cx="933180" cy="774387"/>
              </a:xfrm>
              <a:prstGeom prst="rtTriangl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57" name="Google Shape;857;p39"/>
            <p:cNvPicPr preferRelativeResize="0"/>
            <p:nvPr/>
          </p:nvPicPr>
          <p:blipFill rotWithShape="1">
            <a:blip r:embed="rId4">
              <a:alphaModFix/>
            </a:blip>
            <a:srcRect b="61662" l="0" r="0" t="0"/>
            <a:stretch/>
          </p:blipFill>
          <p:spPr>
            <a:xfrm>
              <a:off x="1186027" y="1385858"/>
              <a:ext cx="607596" cy="1950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8" name="Google Shape;858;p39"/>
          <p:cNvSpPr txBox="1"/>
          <p:nvPr/>
        </p:nvSpPr>
        <p:spPr>
          <a:xfrm>
            <a:off x="306157" y="4696026"/>
            <a:ext cx="8135175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PwC Strategy&amp; analysis</a:t>
            </a:r>
            <a:endParaRPr b="0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9"/>
          <p:cNvSpPr/>
          <p:nvPr/>
        </p:nvSpPr>
        <p:spPr>
          <a:xfrm>
            <a:off x="7659394" y="1087414"/>
            <a:ext cx="1165759" cy="22828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1600" lIns="36000" spcFirstLastPara="1" rIns="36000" wrap="square" tIns="21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ILLUSTRATIVE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p39"/>
          <p:cNvGrpSpPr/>
          <p:nvPr/>
        </p:nvGrpSpPr>
        <p:grpSpPr>
          <a:xfrm>
            <a:off x="-151124" y="1375516"/>
            <a:ext cx="2954409" cy="2794438"/>
            <a:chOff x="-178191" y="1334188"/>
            <a:chExt cx="2954409" cy="2794438"/>
          </a:xfrm>
        </p:grpSpPr>
        <p:pic>
          <p:nvPicPr>
            <p:cNvPr descr="Image result for iphone x icon" id="861" name="Google Shape;861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78191" y="1334188"/>
              <a:ext cx="2954409" cy="279443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2" name="Google Shape;862;p39"/>
            <p:cNvGrpSpPr/>
            <p:nvPr/>
          </p:nvGrpSpPr>
          <p:grpSpPr>
            <a:xfrm>
              <a:off x="803231" y="1791804"/>
              <a:ext cx="916712" cy="1907490"/>
              <a:chOff x="883059" y="1881008"/>
              <a:chExt cx="833721" cy="1818285"/>
            </a:xfrm>
          </p:grpSpPr>
          <p:sp>
            <p:nvSpPr>
              <p:cNvPr id="863" name="Google Shape;863;p39"/>
              <p:cNvSpPr/>
              <p:nvPr/>
            </p:nvSpPr>
            <p:spPr>
              <a:xfrm>
                <a:off x="883059" y="3179545"/>
                <a:ext cx="824388" cy="519748"/>
              </a:xfrm>
              <a:prstGeom prst="roundRect">
                <a:avLst>
                  <a:gd fmla="val 16667" name="adj"/>
                </a:avLst>
              </a:prstGeom>
              <a:solidFill>
                <a:srgbClr val="EAE8E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64" name="Google Shape;864;p39"/>
              <p:cNvCxnSpPr/>
              <p:nvPr/>
            </p:nvCxnSpPr>
            <p:spPr>
              <a:xfrm>
                <a:off x="1021176" y="3608503"/>
                <a:ext cx="555676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65" name="Google Shape;865;p39"/>
              <p:cNvSpPr/>
              <p:nvPr/>
            </p:nvSpPr>
            <p:spPr>
              <a:xfrm>
                <a:off x="883059" y="2718156"/>
                <a:ext cx="824388" cy="519748"/>
              </a:xfrm>
              <a:prstGeom prst="roundRect">
                <a:avLst>
                  <a:gd fmla="val 16667" name="adj"/>
                </a:avLst>
              </a:prstGeom>
              <a:solidFill>
                <a:srgbClr val="EAE8E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66" name="Google Shape;866;p39"/>
              <p:cNvCxnSpPr/>
              <p:nvPr/>
            </p:nvCxnSpPr>
            <p:spPr>
              <a:xfrm>
                <a:off x="1021176" y="3163834"/>
                <a:ext cx="555676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67" name="Google Shape;867;p39"/>
              <p:cNvSpPr/>
              <p:nvPr/>
            </p:nvSpPr>
            <p:spPr>
              <a:xfrm>
                <a:off x="883059" y="2337487"/>
                <a:ext cx="824388" cy="519748"/>
              </a:xfrm>
              <a:prstGeom prst="roundRect">
                <a:avLst>
                  <a:gd fmla="val 16667" name="adj"/>
                </a:avLst>
              </a:prstGeom>
              <a:solidFill>
                <a:srgbClr val="EAE8E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68" name="Google Shape;868;p39"/>
              <p:cNvCxnSpPr/>
              <p:nvPr/>
            </p:nvCxnSpPr>
            <p:spPr>
              <a:xfrm>
                <a:off x="995644" y="2766445"/>
                <a:ext cx="599216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69" name="Google Shape;869;p39"/>
              <p:cNvSpPr/>
              <p:nvPr/>
            </p:nvSpPr>
            <p:spPr>
              <a:xfrm>
                <a:off x="883059" y="1881008"/>
                <a:ext cx="824388" cy="519748"/>
              </a:xfrm>
              <a:prstGeom prst="roundRect">
                <a:avLst>
                  <a:gd fmla="val 16667" name="adj"/>
                </a:avLst>
              </a:prstGeom>
              <a:solidFill>
                <a:srgbClr val="EAE8E2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0" name="Google Shape;870;p39"/>
              <p:cNvCxnSpPr/>
              <p:nvPr/>
            </p:nvCxnSpPr>
            <p:spPr>
              <a:xfrm>
                <a:off x="995645" y="2309966"/>
                <a:ext cx="599216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71" name="Google Shape;871;p39"/>
              <p:cNvSpPr txBox="1"/>
              <p:nvPr/>
            </p:nvSpPr>
            <p:spPr>
              <a:xfrm>
                <a:off x="1143096" y="2053266"/>
                <a:ext cx="573684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Retail</a:t>
                </a:r>
                <a:endParaRPr/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946829" y="2060121"/>
                <a:ext cx="140119" cy="147929"/>
              </a:xfrm>
              <a:custGeom>
                <a:rect b="b" l="l" r="r" t="t"/>
                <a:pathLst>
                  <a:path extrusionOk="0" h="759" w="560">
                    <a:moveTo>
                      <a:pt x="343" y="268"/>
                    </a:moveTo>
                    <a:cubicBezTo>
                      <a:pt x="26" y="169"/>
                      <a:pt x="26" y="169"/>
                      <a:pt x="26" y="169"/>
                    </a:cubicBezTo>
                    <a:cubicBezTo>
                      <a:pt x="20" y="167"/>
                      <a:pt x="13" y="168"/>
                      <a:pt x="8" y="172"/>
                    </a:cubicBezTo>
                    <a:cubicBezTo>
                      <a:pt x="3" y="176"/>
                      <a:pt x="0" y="182"/>
                      <a:pt x="0" y="189"/>
                    </a:cubicBezTo>
                    <a:cubicBezTo>
                      <a:pt x="0" y="640"/>
                      <a:pt x="0" y="640"/>
                      <a:pt x="0" y="640"/>
                    </a:cubicBezTo>
                    <a:cubicBezTo>
                      <a:pt x="0" y="649"/>
                      <a:pt x="5" y="657"/>
                      <a:pt x="14" y="659"/>
                    </a:cubicBezTo>
                    <a:cubicBezTo>
                      <a:pt x="330" y="759"/>
                      <a:pt x="330" y="759"/>
                      <a:pt x="330" y="759"/>
                    </a:cubicBezTo>
                    <a:cubicBezTo>
                      <a:pt x="332" y="759"/>
                      <a:pt x="334" y="759"/>
                      <a:pt x="336" y="759"/>
                    </a:cubicBezTo>
                    <a:cubicBezTo>
                      <a:pt x="341" y="759"/>
                      <a:pt x="345" y="758"/>
                      <a:pt x="349" y="755"/>
                    </a:cubicBezTo>
                    <a:cubicBezTo>
                      <a:pt x="354" y="752"/>
                      <a:pt x="357" y="745"/>
                      <a:pt x="357" y="739"/>
                    </a:cubicBezTo>
                    <a:cubicBezTo>
                      <a:pt x="357" y="288"/>
                      <a:pt x="357" y="288"/>
                      <a:pt x="357" y="288"/>
                    </a:cubicBezTo>
                    <a:cubicBezTo>
                      <a:pt x="357" y="279"/>
                      <a:pt x="351" y="271"/>
                      <a:pt x="343" y="268"/>
                    </a:cubicBezTo>
                    <a:close/>
                    <a:moveTo>
                      <a:pt x="133" y="149"/>
                    </a:moveTo>
                    <a:cubicBezTo>
                      <a:pt x="133" y="148"/>
                      <a:pt x="139" y="72"/>
                      <a:pt x="190" y="72"/>
                    </a:cubicBezTo>
                    <a:cubicBezTo>
                      <a:pt x="249" y="72"/>
                      <a:pt x="262" y="176"/>
                      <a:pt x="264" y="202"/>
                    </a:cubicBezTo>
                    <a:cubicBezTo>
                      <a:pt x="304" y="215"/>
                      <a:pt x="304" y="215"/>
                      <a:pt x="304" y="215"/>
                    </a:cubicBezTo>
                    <a:cubicBezTo>
                      <a:pt x="305" y="213"/>
                      <a:pt x="306" y="210"/>
                      <a:pt x="306" y="206"/>
                    </a:cubicBezTo>
                    <a:cubicBezTo>
                      <a:pt x="306" y="199"/>
                      <a:pt x="298" y="31"/>
                      <a:pt x="190" y="31"/>
                    </a:cubicBezTo>
                    <a:cubicBezTo>
                      <a:pt x="119" y="31"/>
                      <a:pt x="95" y="106"/>
                      <a:pt x="92" y="146"/>
                    </a:cubicBezTo>
                    <a:cubicBezTo>
                      <a:pt x="130" y="158"/>
                      <a:pt x="130" y="158"/>
                      <a:pt x="130" y="158"/>
                    </a:cubicBezTo>
                    <a:cubicBezTo>
                      <a:pt x="131" y="156"/>
                      <a:pt x="133" y="153"/>
                      <a:pt x="133" y="149"/>
                    </a:cubicBezTo>
                    <a:close/>
                    <a:moveTo>
                      <a:pt x="552" y="237"/>
                    </a:moveTo>
                    <a:cubicBezTo>
                      <a:pt x="547" y="233"/>
                      <a:pt x="540" y="232"/>
                      <a:pt x="534" y="233"/>
                    </a:cubicBezTo>
                    <a:cubicBezTo>
                      <a:pt x="402" y="268"/>
                      <a:pt x="402" y="268"/>
                      <a:pt x="402" y="268"/>
                    </a:cubicBezTo>
                    <a:cubicBezTo>
                      <a:pt x="393" y="270"/>
                      <a:pt x="386" y="278"/>
                      <a:pt x="386" y="288"/>
                    </a:cubicBezTo>
                    <a:cubicBezTo>
                      <a:pt x="386" y="739"/>
                      <a:pt x="386" y="739"/>
                      <a:pt x="386" y="739"/>
                    </a:cubicBezTo>
                    <a:cubicBezTo>
                      <a:pt x="386" y="746"/>
                      <a:pt x="390" y="753"/>
                      <a:pt x="397" y="757"/>
                    </a:cubicBezTo>
                    <a:cubicBezTo>
                      <a:pt x="400" y="759"/>
                      <a:pt x="404" y="759"/>
                      <a:pt x="407" y="759"/>
                    </a:cubicBezTo>
                    <a:cubicBezTo>
                      <a:pt x="411" y="759"/>
                      <a:pt x="415" y="758"/>
                      <a:pt x="418" y="756"/>
                    </a:cubicBezTo>
                    <a:cubicBezTo>
                      <a:pt x="487" y="714"/>
                      <a:pt x="487" y="714"/>
                      <a:pt x="487" y="714"/>
                    </a:cubicBezTo>
                    <a:cubicBezTo>
                      <a:pt x="535" y="725"/>
                      <a:pt x="535" y="725"/>
                      <a:pt x="535" y="725"/>
                    </a:cubicBezTo>
                    <a:cubicBezTo>
                      <a:pt x="541" y="726"/>
                      <a:pt x="547" y="724"/>
                      <a:pt x="552" y="720"/>
                    </a:cubicBezTo>
                    <a:cubicBezTo>
                      <a:pt x="557" y="716"/>
                      <a:pt x="560" y="711"/>
                      <a:pt x="560" y="704"/>
                    </a:cubicBezTo>
                    <a:cubicBezTo>
                      <a:pt x="560" y="253"/>
                      <a:pt x="560" y="253"/>
                      <a:pt x="560" y="253"/>
                    </a:cubicBezTo>
                    <a:cubicBezTo>
                      <a:pt x="560" y="247"/>
                      <a:pt x="557" y="241"/>
                      <a:pt x="552" y="237"/>
                    </a:cubicBezTo>
                    <a:close/>
                    <a:moveTo>
                      <a:pt x="464" y="181"/>
                    </a:moveTo>
                    <a:cubicBezTo>
                      <a:pt x="464" y="179"/>
                      <a:pt x="465" y="177"/>
                      <a:pt x="464" y="175"/>
                    </a:cubicBezTo>
                    <a:cubicBezTo>
                      <a:pt x="464" y="168"/>
                      <a:pt x="457" y="0"/>
                      <a:pt x="348" y="0"/>
                    </a:cubicBezTo>
                    <a:cubicBezTo>
                      <a:pt x="315" y="0"/>
                      <a:pt x="292" y="16"/>
                      <a:pt x="277" y="38"/>
                    </a:cubicBezTo>
                    <a:cubicBezTo>
                      <a:pt x="288" y="47"/>
                      <a:pt x="297" y="59"/>
                      <a:pt x="304" y="72"/>
                    </a:cubicBezTo>
                    <a:cubicBezTo>
                      <a:pt x="313" y="55"/>
                      <a:pt x="326" y="41"/>
                      <a:pt x="348" y="41"/>
                    </a:cubicBezTo>
                    <a:cubicBezTo>
                      <a:pt x="405" y="41"/>
                      <a:pt x="419" y="136"/>
                      <a:pt x="422" y="167"/>
                    </a:cubicBezTo>
                    <a:lnTo>
                      <a:pt x="464" y="1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0050" lIns="80125" spcFirstLastPara="1" rIns="80125" wrap="square" tIns="400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929439" y="3375410"/>
                <a:ext cx="168234" cy="113879"/>
              </a:xfrm>
              <a:custGeom>
                <a:rect b="b" l="l" r="r" t="t"/>
                <a:pathLst>
                  <a:path extrusionOk="0" h="581" w="773">
                    <a:moveTo>
                      <a:pt x="715" y="154"/>
                    </a:moveTo>
                    <a:cubicBezTo>
                      <a:pt x="712" y="148"/>
                      <a:pt x="708" y="142"/>
                      <a:pt x="704" y="136"/>
                    </a:cubicBezTo>
                    <a:cubicBezTo>
                      <a:pt x="675" y="85"/>
                      <a:pt x="638" y="40"/>
                      <a:pt x="609" y="18"/>
                    </a:cubicBezTo>
                    <a:cubicBezTo>
                      <a:pt x="586" y="1"/>
                      <a:pt x="433" y="0"/>
                      <a:pt x="387" y="0"/>
                    </a:cubicBezTo>
                    <a:cubicBezTo>
                      <a:pt x="340" y="0"/>
                      <a:pt x="187" y="1"/>
                      <a:pt x="165" y="18"/>
                    </a:cubicBezTo>
                    <a:cubicBezTo>
                      <a:pt x="135" y="40"/>
                      <a:pt x="99" y="85"/>
                      <a:pt x="69" y="136"/>
                    </a:cubicBezTo>
                    <a:cubicBezTo>
                      <a:pt x="66" y="142"/>
                      <a:pt x="62" y="148"/>
                      <a:pt x="58" y="154"/>
                    </a:cubicBezTo>
                    <a:cubicBezTo>
                      <a:pt x="31" y="199"/>
                      <a:pt x="0" y="249"/>
                      <a:pt x="0" y="363"/>
                    </a:cubicBezTo>
                    <a:cubicBezTo>
                      <a:pt x="0" y="439"/>
                      <a:pt x="12" y="483"/>
                      <a:pt x="13" y="485"/>
                    </a:cubicBezTo>
                    <a:cubicBezTo>
                      <a:pt x="15" y="495"/>
                      <a:pt x="25" y="503"/>
                      <a:pt x="36" y="503"/>
                    </a:cubicBezTo>
                    <a:cubicBezTo>
                      <a:pt x="36" y="503"/>
                      <a:pt x="36" y="503"/>
                      <a:pt x="36" y="503"/>
                    </a:cubicBezTo>
                    <a:cubicBezTo>
                      <a:pt x="50" y="503"/>
                      <a:pt x="50" y="503"/>
                      <a:pt x="50" y="503"/>
                    </a:cubicBezTo>
                    <a:cubicBezTo>
                      <a:pt x="50" y="557"/>
                      <a:pt x="50" y="557"/>
                      <a:pt x="50" y="557"/>
                    </a:cubicBezTo>
                    <a:cubicBezTo>
                      <a:pt x="50" y="570"/>
                      <a:pt x="61" y="581"/>
                      <a:pt x="74" y="581"/>
                    </a:cubicBezTo>
                    <a:cubicBezTo>
                      <a:pt x="131" y="581"/>
                      <a:pt x="131" y="581"/>
                      <a:pt x="131" y="581"/>
                    </a:cubicBezTo>
                    <a:cubicBezTo>
                      <a:pt x="145" y="581"/>
                      <a:pt x="156" y="570"/>
                      <a:pt x="156" y="557"/>
                    </a:cubicBezTo>
                    <a:cubicBezTo>
                      <a:pt x="156" y="502"/>
                      <a:pt x="156" y="502"/>
                      <a:pt x="156" y="502"/>
                    </a:cubicBezTo>
                    <a:cubicBezTo>
                      <a:pt x="387" y="502"/>
                      <a:pt x="387" y="502"/>
                      <a:pt x="387" y="502"/>
                    </a:cubicBezTo>
                    <a:cubicBezTo>
                      <a:pt x="618" y="502"/>
                      <a:pt x="618" y="502"/>
                      <a:pt x="618" y="502"/>
                    </a:cubicBezTo>
                    <a:cubicBezTo>
                      <a:pt x="618" y="557"/>
                      <a:pt x="618" y="557"/>
                      <a:pt x="618" y="557"/>
                    </a:cubicBezTo>
                    <a:cubicBezTo>
                      <a:pt x="618" y="570"/>
                      <a:pt x="629" y="581"/>
                      <a:pt x="642" y="581"/>
                    </a:cubicBezTo>
                    <a:cubicBezTo>
                      <a:pt x="699" y="581"/>
                      <a:pt x="699" y="581"/>
                      <a:pt x="699" y="581"/>
                    </a:cubicBezTo>
                    <a:cubicBezTo>
                      <a:pt x="713" y="581"/>
                      <a:pt x="724" y="570"/>
                      <a:pt x="724" y="557"/>
                    </a:cubicBezTo>
                    <a:cubicBezTo>
                      <a:pt x="724" y="503"/>
                      <a:pt x="724" y="503"/>
                      <a:pt x="724" y="503"/>
                    </a:cubicBezTo>
                    <a:cubicBezTo>
                      <a:pt x="737" y="503"/>
                      <a:pt x="737" y="503"/>
                      <a:pt x="737" y="503"/>
                    </a:cubicBezTo>
                    <a:cubicBezTo>
                      <a:pt x="737" y="503"/>
                      <a:pt x="737" y="503"/>
                      <a:pt x="737" y="503"/>
                    </a:cubicBezTo>
                    <a:cubicBezTo>
                      <a:pt x="748" y="503"/>
                      <a:pt x="758" y="495"/>
                      <a:pt x="761" y="485"/>
                    </a:cubicBezTo>
                    <a:cubicBezTo>
                      <a:pt x="762" y="483"/>
                      <a:pt x="773" y="439"/>
                      <a:pt x="773" y="363"/>
                    </a:cubicBezTo>
                    <a:cubicBezTo>
                      <a:pt x="773" y="249"/>
                      <a:pt x="742" y="199"/>
                      <a:pt x="715" y="154"/>
                    </a:cubicBezTo>
                    <a:close/>
                    <a:moveTo>
                      <a:pt x="191" y="52"/>
                    </a:moveTo>
                    <a:cubicBezTo>
                      <a:pt x="191" y="52"/>
                      <a:pt x="255" y="39"/>
                      <a:pt x="387" y="39"/>
                    </a:cubicBezTo>
                    <a:cubicBezTo>
                      <a:pt x="518" y="39"/>
                      <a:pt x="582" y="52"/>
                      <a:pt x="582" y="52"/>
                    </a:cubicBezTo>
                    <a:cubicBezTo>
                      <a:pt x="582" y="52"/>
                      <a:pt x="657" y="138"/>
                      <a:pt x="649" y="158"/>
                    </a:cubicBezTo>
                    <a:cubicBezTo>
                      <a:pt x="646" y="166"/>
                      <a:pt x="643" y="172"/>
                      <a:pt x="618" y="172"/>
                    </a:cubicBezTo>
                    <a:cubicBezTo>
                      <a:pt x="582" y="172"/>
                      <a:pt x="387" y="172"/>
                      <a:pt x="387" y="172"/>
                    </a:cubicBezTo>
                    <a:cubicBezTo>
                      <a:pt x="387" y="172"/>
                      <a:pt x="191" y="172"/>
                      <a:pt x="156" y="172"/>
                    </a:cubicBezTo>
                    <a:cubicBezTo>
                      <a:pt x="130" y="172"/>
                      <a:pt x="127" y="166"/>
                      <a:pt x="124" y="158"/>
                    </a:cubicBezTo>
                    <a:cubicBezTo>
                      <a:pt x="116" y="138"/>
                      <a:pt x="191" y="52"/>
                      <a:pt x="191" y="52"/>
                    </a:cubicBezTo>
                    <a:close/>
                    <a:moveTo>
                      <a:pt x="569" y="293"/>
                    </a:moveTo>
                    <a:cubicBezTo>
                      <a:pt x="569" y="314"/>
                      <a:pt x="552" y="332"/>
                      <a:pt x="530" y="332"/>
                    </a:cubicBezTo>
                    <a:cubicBezTo>
                      <a:pt x="243" y="332"/>
                      <a:pt x="243" y="332"/>
                      <a:pt x="243" y="332"/>
                    </a:cubicBezTo>
                    <a:cubicBezTo>
                      <a:pt x="222" y="332"/>
                      <a:pt x="204" y="314"/>
                      <a:pt x="204" y="293"/>
                    </a:cubicBezTo>
                    <a:lnTo>
                      <a:pt x="569" y="293"/>
                    </a:lnTo>
                    <a:close/>
                    <a:moveTo>
                      <a:pt x="100" y="326"/>
                    </a:moveTo>
                    <a:cubicBezTo>
                      <a:pt x="69" y="326"/>
                      <a:pt x="43" y="301"/>
                      <a:pt x="43" y="269"/>
                    </a:cubicBezTo>
                    <a:cubicBezTo>
                      <a:pt x="43" y="238"/>
                      <a:pt x="69" y="213"/>
                      <a:pt x="100" y="213"/>
                    </a:cubicBezTo>
                    <a:cubicBezTo>
                      <a:pt x="131" y="213"/>
                      <a:pt x="157" y="238"/>
                      <a:pt x="157" y="269"/>
                    </a:cubicBezTo>
                    <a:cubicBezTo>
                      <a:pt x="157" y="301"/>
                      <a:pt x="131" y="326"/>
                      <a:pt x="100" y="326"/>
                    </a:cubicBezTo>
                    <a:close/>
                    <a:moveTo>
                      <a:pt x="623" y="459"/>
                    </a:moveTo>
                    <a:cubicBezTo>
                      <a:pt x="445" y="459"/>
                      <a:pt x="445" y="459"/>
                      <a:pt x="445" y="459"/>
                    </a:cubicBezTo>
                    <a:cubicBezTo>
                      <a:pt x="338" y="459"/>
                      <a:pt x="338" y="459"/>
                      <a:pt x="338" y="459"/>
                    </a:cubicBezTo>
                    <a:cubicBezTo>
                      <a:pt x="150" y="459"/>
                      <a:pt x="150" y="459"/>
                      <a:pt x="150" y="459"/>
                    </a:cubicBezTo>
                    <a:cubicBezTo>
                      <a:pt x="150" y="444"/>
                      <a:pt x="150" y="444"/>
                      <a:pt x="150" y="444"/>
                    </a:cubicBezTo>
                    <a:cubicBezTo>
                      <a:pt x="150" y="418"/>
                      <a:pt x="171" y="397"/>
                      <a:pt x="197" y="397"/>
                    </a:cubicBezTo>
                    <a:cubicBezTo>
                      <a:pt x="332" y="397"/>
                      <a:pt x="332" y="397"/>
                      <a:pt x="332" y="397"/>
                    </a:cubicBezTo>
                    <a:cubicBezTo>
                      <a:pt x="451" y="397"/>
                      <a:pt x="451" y="397"/>
                      <a:pt x="451" y="397"/>
                    </a:cubicBezTo>
                    <a:cubicBezTo>
                      <a:pt x="577" y="397"/>
                      <a:pt x="577" y="397"/>
                      <a:pt x="577" y="397"/>
                    </a:cubicBezTo>
                    <a:cubicBezTo>
                      <a:pt x="602" y="397"/>
                      <a:pt x="623" y="418"/>
                      <a:pt x="623" y="444"/>
                    </a:cubicBezTo>
                    <a:lnTo>
                      <a:pt x="623" y="459"/>
                    </a:lnTo>
                    <a:close/>
                    <a:moveTo>
                      <a:pt x="674" y="326"/>
                    </a:moveTo>
                    <a:cubicBezTo>
                      <a:pt x="642" y="326"/>
                      <a:pt x="617" y="301"/>
                      <a:pt x="617" y="269"/>
                    </a:cubicBezTo>
                    <a:cubicBezTo>
                      <a:pt x="617" y="238"/>
                      <a:pt x="642" y="213"/>
                      <a:pt x="674" y="213"/>
                    </a:cubicBezTo>
                    <a:cubicBezTo>
                      <a:pt x="705" y="213"/>
                      <a:pt x="730" y="238"/>
                      <a:pt x="730" y="269"/>
                    </a:cubicBezTo>
                    <a:cubicBezTo>
                      <a:pt x="730" y="301"/>
                      <a:pt x="705" y="326"/>
                      <a:pt x="674" y="3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0050" lIns="80125" spcFirstLastPara="1" rIns="80125" wrap="square" tIns="400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944749" y="2517595"/>
                <a:ext cx="152895" cy="104289"/>
              </a:xfrm>
              <a:custGeom>
                <a:rect b="b" l="l" r="r" t="t"/>
                <a:pathLst>
                  <a:path extrusionOk="0" h="487" w="742">
                    <a:moveTo>
                      <a:pt x="667" y="244"/>
                    </a:moveTo>
                    <a:cubicBezTo>
                      <a:pt x="667" y="202"/>
                      <a:pt x="701" y="169"/>
                      <a:pt x="742" y="169"/>
                    </a:cubicBezTo>
                    <a:cubicBezTo>
                      <a:pt x="742" y="22"/>
                      <a:pt x="742" y="22"/>
                      <a:pt x="742" y="22"/>
                    </a:cubicBezTo>
                    <a:cubicBezTo>
                      <a:pt x="742" y="10"/>
                      <a:pt x="732" y="0"/>
                      <a:pt x="72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10"/>
                      <a:pt x="0" y="22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41" y="169"/>
                      <a:pt x="75" y="202"/>
                      <a:pt x="75" y="244"/>
                    </a:cubicBezTo>
                    <a:cubicBezTo>
                      <a:pt x="75" y="285"/>
                      <a:pt x="41" y="319"/>
                      <a:pt x="0" y="319"/>
                    </a:cubicBezTo>
                    <a:cubicBezTo>
                      <a:pt x="0" y="465"/>
                      <a:pt x="0" y="465"/>
                      <a:pt x="0" y="465"/>
                    </a:cubicBezTo>
                    <a:cubicBezTo>
                      <a:pt x="0" y="477"/>
                      <a:pt x="9" y="487"/>
                      <a:pt x="21" y="487"/>
                    </a:cubicBezTo>
                    <a:cubicBezTo>
                      <a:pt x="720" y="487"/>
                      <a:pt x="720" y="487"/>
                      <a:pt x="720" y="487"/>
                    </a:cubicBezTo>
                    <a:cubicBezTo>
                      <a:pt x="732" y="487"/>
                      <a:pt x="742" y="477"/>
                      <a:pt x="742" y="465"/>
                    </a:cubicBezTo>
                    <a:cubicBezTo>
                      <a:pt x="742" y="319"/>
                      <a:pt x="742" y="319"/>
                      <a:pt x="742" y="319"/>
                    </a:cubicBezTo>
                    <a:cubicBezTo>
                      <a:pt x="701" y="319"/>
                      <a:pt x="667" y="285"/>
                      <a:pt x="667" y="244"/>
                    </a:cubicBezTo>
                    <a:close/>
                    <a:moveTo>
                      <a:pt x="626" y="52"/>
                    </a:moveTo>
                    <a:cubicBezTo>
                      <a:pt x="688" y="52"/>
                      <a:pt x="688" y="52"/>
                      <a:pt x="688" y="52"/>
                    </a:cubicBezTo>
                    <a:cubicBezTo>
                      <a:pt x="688" y="116"/>
                      <a:pt x="688" y="116"/>
                      <a:pt x="688" y="116"/>
                    </a:cubicBezTo>
                    <a:cubicBezTo>
                      <a:pt x="626" y="116"/>
                      <a:pt x="626" y="116"/>
                      <a:pt x="626" y="116"/>
                    </a:cubicBezTo>
                    <a:lnTo>
                      <a:pt x="626" y="52"/>
                    </a:lnTo>
                    <a:close/>
                    <a:moveTo>
                      <a:pt x="281" y="52"/>
                    </a:moveTo>
                    <a:cubicBezTo>
                      <a:pt x="343" y="52"/>
                      <a:pt x="343" y="52"/>
                      <a:pt x="343" y="52"/>
                    </a:cubicBezTo>
                    <a:cubicBezTo>
                      <a:pt x="343" y="116"/>
                      <a:pt x="343" y="116"/>
                      <a:pt x="343" y="116"/>
                    </a:cubicBezTo>
                    <a:cubicBezTo>
                      <a:pt x="281" y="116"/>
                      <a:pt x="281" y="116"/>
                      <a:pt x="281" y="116"/>
                    </a:cubicBezTo>
                    <a:lnTo>
                      <a:pt x="281" y="52"/>
                    </a:lnTo>
                    <a:close/>
                    <a:moveTo>
                      <a:pt x="439" y="244"/>
                    </a:moveTo>
                    <a:cubicBezTo>
                      <a:pt x="330" y="318"/>
                      <a:pt x="330" y="318"/>
                      <a:pt x="330" y="318"/>
                    </a:cubicBezTo>
                    <a:cubicBezTo>
                      <a:pt x="330" y="170"/>
                      <a:pt x="330" y="170"/>
                      <a:pt x="330" y="170"/>
                    </a:cubicBezTo>
                    <a:lnTo>
                      <a:pt x="439" y="244"/>
                    </a:lnTo>
                    <a:close/>
                    <a:moveTo>
                      <a:pt x="113" y="444"/>
                    </a:moveTo>
                    <a:cubicBezTo>
                      <a:pt x="51" y="444"/>
                      <a:pt x="51" y="444"/>
                      <a:pt x="51" y="444"/>
                    </a:cubicBezTo>
                    <a:cubicBezTo>
                      <a:pt x="51" y="380"/>
                      <a:pt x="51" y="380"/>
                      <a:pt x="51" y="380"/>
                    </a:cubicBezTo>
                    <a:cubicBezTo>
                      <a:pt x="113" y="380"/>
                      <a:pt x="113" y="380"/>
                      <a:pt x="113" y="380"/>
                    </a:cubicBezTo>
                    <a:lnTo>
                      <a:pt x="113" y="444"/>
                    </a:lnTo>
                    <a:close/>
                    <a:moveTo>
                      <a:pt x="113" y="116"/>
                    </a:moveTo>
                    <a:cubicBezTo>
                      <a:pt x="51" y="116"/>
                      <a:pt x="51" y="116"/>
                      <a:pt x="51" y="116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113" y="52"/>
                      <a:pt x="113" y="52"/>
                      <a:pt x="113" y="52"/>
                    </a:cubicBezTo>
                    <a:lnTo>
                      <a:pt x="113" y="116"/>
                    </a:lnTo>
                    <a:close/>
                    <a:moveTo>
                      <a:pt x="228" y="444"/>
                    </a:moveTo>
                    <a:cubicBezTo>
                      <a:pt x="166" y="444"/>
                      <a:pt x="166" y="444"/>
                      <a:pt x="166" y="444"/>
                    </a:cubicBezTo>
                    <a:cubicBezTo>
                      <a:pt x="166" y="380"/>
                      <a:pt x="166" y="380"/>
                      <a:pt x="166" y="380"/>
                    </a:cubicBezTo>
                    <a:cubicBezTo>
                      <a:pt x="228" y="380"/>
                      <a:pt x="228" y="380"/>
                      <a:pt x="228" y="380"/>
                    </a:cubicBezTo>
                    <a:lnTo>
                      <a:pt x="228" y="444"/>
                    </a:lnTo>
                    <a:close/>
                    <a:moveTo>
                      <a:pt x="228" y="116"/>
                    </a:moveTo>
                    <a:cubicBezTo>
                      <a:pt x="166" y="116"/>
                      <a:pt x="166" y="116"/>
                      <a:pt x="166" y="116"/>
                    </a:cubicBezTo>
                    <a:cubicBezTo>
                      <a:pt x="166" y="52"/>
                      <a:pt x="166" y="52"/>
                      <a:pt x="166" y="52"/>
                    </a:cubicBezTo>
                    <a:cubicBezTo>
                      <a:pt x="228" y="52"/>
                      <a:pt x="228" y="52"/>
                      <a:pt x="228" y="52"/>
                    </a:cubicBezTo>
                    <a:lnTo>
                      <a:pt x="228" y="116"/>
                    </a:lnTo>
                    <a:close/>
                    <a:moveTo>
                      <a:pt x="343" y="444"/>
                    </a:moveTo>
                    <a:cubicBezTo>
                      <a:pt x="281" y="444"/>
                      <a:pt x="281" y="444"/>
                      <a:pt x="281" y="444"/>
                    </a:cubicBezTo>
                    <a:cubicBezTo>
                      <a:pt x="281" y="380"/>
                      <a:pt x="281" y="380"/>
                      <a:pt x="281" y="380"/>
                    </a:cubicBezTo>
                    <a:cubicBezTo>
                      <a:pt x="343" y="380"/>
                      <a:pt x="343" y="380"/>
                      <a:pt x="343" y="380"/>
                    </a:cubicBezTo>
                    <a:lnTo>
                      <a:pt x="343" y="444"/>
                    </a:lnTo>
                    <a:close/>
                    <a:moveTo>
                      <a:pt x="458" y="444"/>
                    </a:moveTo>
                    <a:cubicBezTo>
                      <a:pt x="396" y="444"/>
                      <a:pt x="396" y="444"/>
                      <a:pt x="396" y="444"/>
                    </a:cubicBezTo>
                    <a:cubicBezTo>
                      <a:pt x="396" y="380"/>
                      <a:pt x="396" y="380"/>
                      <a:pt x="396" y="380"/>
                    </a:cubicBezTo>
                    <a:cubicBezTo>
                      <a:pt x="458" y="380"/>
                      <a:pt x="458" y="380"/>
                      <a:pt x="458" y="380"/>
                    </a:cubicBezTo>
                    <a:lnTo>
                      <a:pt x="458" y="444"/>
                    </a:lnTo>
                    <a:close/>
                    <a:moveTo>
                      <a:pt x="458" y="116"/>
                    </a:moveTo>
                    <a:cubicBezTo>
                      <a:pt x="396" y="116"/>
                      <a:pt x="396" y="116"/>
                      <a:pt x="396" y="116"/>
                    </a:cubicBezTo>
                    <a:cubicBezTo>
                      <a:pt x="396" y="52"/>
                      <a:pt x="396" y="52"/>
                      <a:pt x="396" y="52"/>
                    </a:cubicBezTo>
                    <a:cubicBezTo>
                      <a:pt x="458" y="52"/>
                      <a:pt x="458" y="52"/>
                      <a:pt x="458" y="52"/>
                    </a:cubicBezTo>
                    <a:lnTo>
                      <a:pt x="458" y="116"/>
                    </a:lnTo>
                    <a:close/>
                    <a:moveTo>
                      <a:pt x="573" y="444"/>
                    </a:moveTo>
                    <a:cubicBezTo>
                      <a:pt x="511" y="444"/>
                      <a:pt x="511" y="444"/>
                      <a:pt x="511" y="444"/>
                    </a:cubicBezTo>
                    <a:cubicBezTo>
                      <a:pt x="511" y="380"/>
                      <a:pt x="511" y="380"/>
                      <a:pt x="511" y="380"/>
                    </a:cubicBezTo>
                    <a:cubicBezTo>
                      <a:pt x="573" y="380"/>
                      <a:pt x="573" y="380"/>
                      <a:pt x="573" y="380"/>
                    </a:cubicBezTo>
                    <a:lnTo>
                      <a:pt x="573" y="444"/>
                    </a:lnTo>
                    <a:close/>
                    <a:moveTo>
                      <a:pt x="573" y="116"/>
                    </a:moveTo>
                    <a:cubicBezTo>
                      <a:pt x="511" y="116"/>
                      <a:pt x="511" y="116"/>
                      <a:pt x="511" y="116"/>
                    </a:cubicBezTo>
                    <a:cubicBezTo>
                      <a:pt x="511" y="52"/>
                      <a:pt x="511" y="52"/>
                      <a:pt x="511" y="52"/>
                    </a:cubicBezTo>
                    <a:cubicBezTo>
                      <a:pt x="573" y="52"/>
                      <a:pt x="573" y="52"/>
                      <a:pt x="573" y="52"/>
                    </a:cubicBezTo>
                    <a:lnTo>
                      <a:pt x="573" y="116"/>
                    </a:lnTo>
                    <a:close/>
                    <a:moveTo>
                      <a:pt x="688" y="444"/>
                    </a:moveTo>
                    <a:cubicBezTo>
                      <a:pt x="626" y="444"/>
                      <a:pt x="626" y="444"/>
                      <a:pt x="626" y="444"/>
                    </a:cubicBezTo>
                    <a:cubicBezTo>
                      <a:pt x="626" y="380"/>
                      <a:pt x="626" y="380"/>
                      <a:pt x="626" y="380"/>
                    </a:cubicBezTo>
                    <a:cubicBezTo>
                      <a:pt x="688" y="380"/>
                      <a:pt x="688" y="380"/>
                      <a:pt x="688" y="380"/>
                    </a:cubicBezTo>
                    <a:lnTo>
                      <a:pt x="688" y="44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0050" lIns="80125" spcFirstLastPara="1" rIns="80125" wrap="square" tIns="400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940285" y="2929171"/>
                <a:ext cx="146543" cy="134743"/>
              </a:xfrm>
              <a:custGeom>
                <a:rect b="b" l="l" r="r" t="t"/>
                <a:pathLst>
                  <a:path extrusionOk="0" h="743" w="858">
                    <a:moveTo>
                      <a:pt x="528" y="0"/>
                    </a:moveTo>
                    <a:cubicBezTo>
                      <a:pt x="487" y="0"/>
                      <a:pt x="451" y="21"/>
                      <a:pt x="429" y="52"/>
                    </a:cubicBezTo>
                    <a:cubicBezTo>
                      <a:pt x="407" y="21"/>
                      <a:pt x="371" y="0"/>
                      <a:pt x="330" y="0"/>
                    </a:cubicBezTo>
                    <a:cubicBezTo>
                      <a:pt x="264" y="0"/>
                      <a:pt x="209" y="54"/>
                      <a:pt x="209" y="121"/>
                    </a:cubicBezTo>
                    <a:cubicBezTo>
                      <a:pt x="209" y="146"/>
                      <a:pt x="217" y="170"/>
                      <a:pt x="233" y="191"/>
                    </a:cubicBezTo>
                    <a:cubicBezTo>
                      <a:pt x="233" y="193"/>
                      <a:pt x="234" y="194"/>
                      <a:pt x="235" y="195"/>
                    </a:cubicBezTo>
                    <a:cubicBezTo>
                      <a:pt x="412" y="425"/>
                      <a:pt x="412" y="425"/>
                      <a:pt x="412" y="425"/>
                    </a:cubicBezTo>
                    <a:cubicBezTo>
                      <a:pt x="416" y="431"/>
                      <a:pt x="422" y="434"/>
                      <a:pt x="429" y="434"/>
                    </a:cubicBezTo>
                    <a:cubicBezTo>
                      <a:pt x="436" y="434"/>
                      <a:pt x="442" y="431"/>
                      <a:pt x="446" y="425"/>
                    </a:cubicBezTo>
                    <a:cubicBezTo>
                      <a:pt x="623" y="195"/>
                      <a:pt x="623" y="195"/>
                      <a:pt x="623" y="195"/>
                    </a:cubicBezTo>
                    <a:cubicBezTo>
                      <a:pt x="623" y="194"/>
                      <a:pt x="624" y="193"/>
                      <a:pt x="625" y="191"/>
                    </a:cubicBezTo>
                    <a:cubicBezTo>
                      <a:pt x="640" y="170"/>
                      <a:pt x="648" y="146"/>
                      <a:pt x="648" y="121"/>
                    </a:cubicBezTo>
                    <a:cubicBezTo>
                      <a:pt x="648" y="54"/>
                      <a:pt x="594" y="0"/>
                      <a:pt x="528" y="0"/>
                    </a:cubicBezTo>
                    <a:close/>
                    <a:moveTo>
                      <a:pt x="748" y="254"/>
                    </a:moveTo>
                    <a:cubicBezTo>
                      <a:pt x="748" y="221"/>
                      <a:pt x="772" y="194"/>
                      <a:pt x="803" y="189"/>
                    </a:cubicBezTo>
                    <a:cubicBezTo>
                      <a:pt x="797" y="172"/>
                      <a:pt x="781" y="160"/>
                      <a:pt x="761" y="160"/>
                    </a:cubicBezTo>
                    <a:cubicBezTo>
                      <a:pt x="737" y="160"/>
                      <a:pt x="717" y="180"/>
                      <a:pt x="717" y="205"/>
                    </a:cubicBezTo>
                    <a:cubicBezTo>
                      <a:pt x="717" y="330"/>
                      <a:pt x="717" y="330"/>
                      <a:pt x="717" y="330"/>
                    </a:cubicBezTo>
                    <a:cubicBezTo>
                      <a:pt x="727" y="329"/>
                      <a:pt x="738" y="331"/>
                      <a:pt x="748" y="335"/>
                    </a:cubicBezTo>
                    <a:lnTo>
                      <a:pt x="748" y="254"/>
                    </a:lnTo>
                    <a:close/>
                    <a:moveTo>
                      <a:pt x="814" y="210"/>
                    </a:moveTo>
                    <a:cubicBezTo>
                      <a:pt x="789" y="210"/>
                      <a:pt x="769" y="230"/>
                      <a:pt x="769" y="254"/>
                    </a:cubicBezTo>
                    <a:cubicBezTo>
                      <a:pt x="769" y="348"/>
                      <a:pt x="769" y="348"/>
                      <a:pt x="769" y="348"/>
                    </a:cubicBezTo>
                    <a:cubicBezTo>
                      <a:pt x="770" y="349"/>
                      <a:pt x="770" y="349"/>
                      <a:pt x="770" y="349"/>
                    </a:cubicBezTo>
                    <a:cubicBezTo>
                      <a:pt x="783" y="362"/>
                      <a:pt x="791" y="380"/>
                      <a:pt x="791" y="398"/>
                    </a:cubicBezTo>
                    <a:cubicBezTo>
                      <a:pt x="791" y="417"/>
                      <a:pt x="783" y="434"/>
                      <a:pt x="770" y="447"/>
                    </a:cubicBezTo>
                    <a:cubicBezTo>
                      <a:pt x="683" y="534"/>
                      <a:pt x="683" y="534"/>
                      <a:pt x="683" y="534"/>
                    </a:cubicBezTo>
                    <a:cubicBezTo>
                      <a:pt x="681" y="525"/>
                      <a:pt x="677" y="517"/>
                      <a:pt x="672" y="509"/>
                    </a:cubicBezTo>
                    <a:cubicBezTo>
                      <a:pt x="752" y="429"/>
                      <a:pt x="752" y="429"/>
                      <a:pt x="752" y="429"/>
                    </a:cubicBezTo>
                    <a:cubicBezTo>
                      <a:pt x="769" y="412"/>
                      <a:pt x="769" y="384"/>
                      <a:pt x="752" y="367"/>
                    </a:cubicBezTo>
                    <a:cubicBezTo>
                      <a:pt x="735" y="350"/>
                      <a:pt x="707" y="350"/>
                      <a:pt x="690" y="367"/>
                    </a:cubicBezTo>
                    <a:cubicBezTo>
                      <a:pt x="603" y="454"/>
                      <a:pt x="603" y="454"/>
                      <a:pt x="603" y="454"/>
                    </a:cubicBezTo>
                    <a:cubicBezTo>
                      <a:pt x="561" y="441"/>
                      <a:pt x="514" y="452"/>
                      <a:pt x="481" y="485"/>
                    </a:cubicBezTo>
                    <a:cubicBezTo>
                      <a:pt x="433" y="532"/>
                      <a:pt x="433" y="609"/>
                      <a:pt x="481" y="657"/>
                    </a:cubicBezTo>
                    <a:cubicBezTo>
                      <a:pt x="481" y="657"/>
                      <a:pt x="481" y="657"/>
                      <a:pt x="481" y="657"/>
                    </a:cubicBezTo>
                    <a:cubicBezTo>
                      <a:pt x="567" y="743"/>
                      <a:pt x="567" y="743"/>
                      <a:pt x="567" y="743"/>
                    </a:cubicBezTo>
                    <a:cubicBezTo>
                      <a:pt x="590" y="720"/>
                      <a:pt x="590" y="720"/>
                      <a:pt x="590" y="720"/>
                    </a:cubicBezTo>
                    <a:cubicBezTo>
                      <a:pt x="590" y="720"/>
                      <a:pt x="590" y="720"/>
                      <a:pt x="590" y="720"/>
                    </a:cubicBezTo>
                    <a:cubicBezTo>
                      <a:pt x="646" y="664"/>
                      <a:pt x="646" y="664"/>
                      <a:pt x="646" y="664"/>
                    </a:cubicBezTo>
                    <a:cubicBezTo>
                      <a:pt x="649" y="661"/>
                      <a:pt x="651" y="659"/>
                      <a:pt x="653" y="657"/>
                    </a:cubicBezTo>
                    <a:cubicBezTo>
                      <a:pt x="656" y="655"/>
                      <a:pt x="658" y="652"/>
                      <a:pt x="660" y="650"/>
                    </a:cubicBezTo>
                    <a:cubicBezTo>
                      <a:pt x="844" y="465"/>
                      <a:pt x="844" y="465"/>
                      <a:pt x="844" y="465"/>
                    </a:cubicBezTo>
                    <a:cubicBezTo>
                      <a:pt x="853" y="457"/>
                      <a:pt x="858" y="446"/>
                      <a:pt x="858" y="434"/>
                    </a:cubicBezTo>
                    <a:cubicBezTo>
                      <a:pt x="858" y="254"/>
                      <a:pt x="858" y="254"/>
                      <a:pt x="858" y="254"/>
                    </a:cubicBezTo>
                    <a:cubicBezTo>
                      <a:pt x="858" y="230"/>
                      <a:pt x="838" y="210"/>
                      <a:pt x="814" y="210"/>
                    </a:cubicBezTo>
                    <a:close/>
                    <a:moveTo>
                      <a:pt x="695" y="334"/>
                    </a:moveTo>
                    <a:cubicBezTo>
                      <a:pt x="695" y="213"/>
                      <a:pt x="695" y="213"/>
                      <a:pt x="695" y="213"/>
                    </a:cubicBezTo>
                    <a:cubicBezTo>
                      <a:pt x="680" y="220"/>
                      <a:pt x="669" y="236"/>
                      <a:pt x="669" y="254"/>
                    </a:cubicBezTo>
                    <a:cubicBezTo>
                      <a:pt x="669" y="352"/>
                      <a:pt x="669" y="352"/>
                      <a:pt x="669" y="352"/>
                    </a:cubicBezTo>
                    <a:cubicBezTo>
                      <a:pt x="672" y="349"/>
                      <a:pt x="672" y="349"/>
                      <a:pt x="672" y="349"/>
                    </a:cubicBezTo>
                    <a:cubicBezTo>
                      <a:pt x="679" y="342"/>
                      <a:pt x="687" y="337"/>
                      <a:pt x="695" y="334"/>
                    </a:cubicBezTo>
                    <a:close/>
                    <a:moveTo>
                      <a:pt x="110" y="335"/>
                    </a:moveTo>
                    <a:cubicBezTo>
                      <a:pt x="120" y="331"/>
                      <a:pt x="130" y="329"/>
                      <a:pt x="141" y="330"/>
                    </a:cubicBezTo>
                    <a:cubicBezTo>
                      <a:pt x="141" y="205"/>
                      <a:pt x="141" y="205"/>
                      <a:pt x="141" y="205"/>
                    </a:cubicBezTo>
                    <a:cubicBezTo>
                      <a:pt x="141" y="180"/>
                      <a:pt x="121" y="160"/>
                      <a:pt x="96" y="160"/>
                    </a:cubicBezTo>
                    <a:cubicBezTo>
                      <a:pt x="77" y="160"/>
                      <a:pt x="61" y="172"/>
                      <a:pt x="55" y="189"/>
                    </a:cubicBezTo>
                    <a:cubicBezTo>
                      <a:pt x="86" y="194"/>
                      <a:pt x="110" y="221"/>
                      <a:pt x="110" y="254"/>
                    </a:cubicBezTo>
                    <a:lnTo>
                      <a:pt x="110" y="335"/>
                    </a:lnTo>
                    <a:close/>
                    <a:moveTo>
                      <a:pt x="0" y="254"/>
                    </a:moveTo>
                    <a:cubicBezTo>
                      <a:pt x="0" y="434"/>
                      <a:pt x="0" y="434"/>
                      <a:pt x="0" y="434"/>
                    </a:cubicBezTo>
                    <a:cubicBezTo>
                      <a:pt x="0" y="446"/>
                      <a:pt x="5" y="457"/>
                      <a:pt x="13" y="465"/>
                    </a:cubicBezTo>
                    <a:cubicBezTo>
                      <a:pt x="198" y="650"/>
                      <a:pt x="198" y="650"/>
                      <a:pt x="198" y="650"/>
                    </a:cubicBezTo>
                    <a:cubicBezTo>
                      <a:pt x="200" y="652"/>
                      <a:pt x="202" y="655"/>
                      <a:pt x="204" y="657"/>
                    </a:cubicBezTo>
                    <a:cubicBezTo>
                      <a:pt x="206" y="659"/>
                      <a:pt x="209" y="661"/>
                      <a:pt x="211" y="664"/>
                    </a:cubicBezTo>
                    <a:cubicBezTo>
                      <a:pt x="268" y="720"/>
                      <a:pt x="268" y="720"/>
                      <a:pt x="268" y="720"/>
                    </a:cubicBezTo>
                    <a:cubicBezTo>
                      <a:pt x="267" y="720"/>
                      <a:pt x="267" y="720"/>
                      <a:pt x="267" y="720"/>
                    </a:cubicBezTo>
                    <a:cubicBezTo>
                      <a:pt x="290" y="743"/>
                      <a:pt x="290" y="743"/>
                      <a:pt x="290" y="743"/>
                    </a:cubicBezTo>
                    <a:cubicBezTo>
                      <a:pt x="377" y="657"/>
                      <a:pt x="377" y="657"/>
                      <a:pt x="377" y="657"/>
                    </a:cubicBezTo>
                    <a:cubicBezTo>
                      <a:pt x="377" y="657"/>
                      <a:pt x="377" y="657"/>
                      <a:pt x="377" y="657"/>
                    </a:cubicBezTo>
                    <a:cubicBezTo>
                      <a:pt x="424" y="609"/>
                      <a:pt x="424" y="532"/>
                      <a:pt x="377" y="485"/>
                    </a:cubicBezTo>
                    <a:cubicBezTo>
                      <a:pt x="344" y="452"/>
                      <a:pt x="296" y="441"/>
                      <a:pt x="254" y="454"/>
                    </a:cubicBezTo>
                    <a:cubicBezTo>
                      <a:pt x="167" y="367"/>
                      <a:pt x="167" y="367"/>
                      <a:pt x="167" y="367"/>
                    </a:cubicBezTo>
                    <a:cubicBezTo>
                      <a:pt x="150" y="350"/>
                      <a:pt x="123" y="350"/>
                      <a:pt x="106" y="367"/>
                    </a:cubicBezTo>
                    <a:cubicBezTo>
                      <a:pt x="89" y="384"/>
                      <a:pt x="89" y="412"/>
                      <a:pt x="106" y="429"/>
                    </a:cubicBezTo>
                    <a:cubicBezTo>
                      <a:pt x="186" y="509"/>
                      <a:pt x="186" y="509"/>
                      <a:pt x="186" y="509"/>
                    </a:cubicBezTo>
                    <a:cubicBezTo>
                      <a:pt x="181" y="517"/>
                      <a:pt x="177" y="525"/>
                      <a:pt x="174" y="534"/>
                    </a:cubicBezTo>
                    <a:cubicBezTo>
                      <a:pt x="87" y="447"/>
                      <a:pt x="87" y="447"/>
                      <a:pt x="87" y="447"/>
                    </a:cubicBezTo>
                    <a:cubicBezTo>
                      <a:pt x="74" y="434"/>
                      <a:pt x="67" y="417"/>
                      <a:pt x="67" y="398"/>
                    </a:cubicBezTo>
                    <a:cubicBezTo>
                      <a:pt x="67" y="380"/>
                      <a:pt x="74" y="362"/>
                      <a:pt x="87" y="349"/>
                    </a:cubicBezTo>
                    <a:cubicBezTo>
                      <a:pt x="88" y="349"/>
                      <a:pt x="88" y="349"/>
                      <a:pt x="88" y="348"/>
                    </a:cubicBezTo>
                    <a:cubicBezTo>
                      <a:pt x="88" y="254"/>
                      <a:pt x="88" y="254"/>
                      <a:pt x="88" y="254"/>
                    </a:cubicBezTo>
                    <a:cubicBezTo>
                      <a:pt x="88" y="230"/>
                      <a:pt x="68" y="210"/>
                      <a:pt x="44" y="210"/>
                    </a:cubicBezTo>
                    <a:cubicBezTo>
                      <a:pt x="20" y="210"/>
                      <a:pt x="0" y="230"/>
                      <a:pt x="0" y="254"/>
                    </a:cubicBezTo>
                    <a:close/>
                    <a:moveTo>
                      <a:pt x="186" y="349"/>
                    </a:moveTo>
                    <a:cubicBezTo>
                      <a:pt x="189" y="352"/>
                      <a:pt x="189" y="352"/>
                      <a:pt x="189" y="352"/>
                    </a:cubicBezTo>
                    <a:cubicBezTo>
                      <a:pt x="189" y="254"/>
                      <a:pt x="189" y="254"/>
                      <a:pt x="189" y="254"/>
                    </a:cubicBezTo>
                    <a:cubicBezTo>
                      <a:pt x="189" y="236"/>
                      <a:pt x="178" y="220"/>
                      <a:pt x="162" y="213"/>
                    </a:cubicBezTo>
                    <a:cubicBezTo>
                      <a:pt x="162" y="334"/>
                      <a:pt x="162" y="334"/>
                      <a:pt x="162" y="334"/>
                    </a:cubicBezTo>
                    <a:cubicBezTo>
                      <a:pt x="171" y="337"/>
                      <a:pt x="179" y="342"/>
                      <a:pt x="186" y="3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0050" lIns="80125" spcFirstLastPara="1" rIns="80125" wrap="square" tIns="400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39"/>
              <p:cNvSpPr txBox="1"/>
              <p:nvPr/>
            </p:nvSpPr>
            <p:spPr>
              <a:xfrm>
                <a:off x="1143096" y="2483130"/>
                <a:ext cx="573684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Gaming</a:t>
                </a:r>
                <a:endParaRPr/>
              </a:p>
            </p:txBody>
          </p:sp>
          <p:sp>
            <p:nvSpPr>
              <p:cNvPr id="877" name="Google Shape;877;p39"/>
              <p:cNvSpPr txBox="1"/>
              <p:nvPr/>
            </p:nvSpPr>
            <p:spPr>
              <a:xfrm>
                <a:off x="1143096" y="2912994"/>
                <a:ext cx="573684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Social</a:t>
                </a:r>
                <a:endParaRPr/>
              </a:p>
            </p:txBody>
          </p:sp>
          <p:sp>
            <p:nvSpPr>
              <p:cNvPr id="878" name="Google Shape;878;p39"/>
              <p:cNvSpPr txBox="1"/>
              <p:nvPr/>
            </p:nvSpPr>
            <p:spPr>
              <a:xfrm>
                <a:off x="1143096" y="3342859"/>
                <a:ext cx="573684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1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Transit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0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NewCo will allow 3</a:t>
            </a:r>
            <a:r>
              <a:rPr baseline="30000" lang="en-US"/>
              <a:t>rd</a:t>
            </a:r>
            <a:r>
              <a:rPr lang="en-US"/>
              <a:t> party methods (service users) to participate in an open payments scheme </a:t>
            </a:r>
            <a:endParaRPr/>
          </a:p>
        </p:txBody>
      </p:sp>
      <p:sp>
        <p:nvSpPr>
          <p:cNvPr id="884" name="Google Shape;884;p40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information for the sole benefit and use of PwC’s client.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0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0"/>
          <p:cNvSpPr txBox="1"/>
          <p:nvPr/>
        </p:nvSpPr>
        <p:spPr>
          <a:xfrm>
            <a:off x="306157" y="4696026"/>
            <a:ext cx="8135175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PwC Strategy&amp; analysis</a:t>
            </a:r>
            <a:endParaRPr b="0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0"/>
          <p:cNvSpPr txBox="1"/>
          <p:nvPr/>
        </p:nvSpPr>
        <p:spPr>
          <a:xfrm>
            <a:off x="352236" y="1138144"/>
            <a:ext cx="814070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Scheme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0"/>
          <p:cNvSpPr/>
          <p:nvPr/>
        </p:nvSpPr>
        <p:spPr>
          <a:xfrm>
            <a:off x="2340244" y="1439705"/>
            <a:ext cx="6494194" cy="506404"/>
          </a:xfrm>
          <a:prstGeom prst="rect">
            <a:avLst/>
          </a:prstGeom>
          <a:solidFill>
            <a:srgbClr val="F7D1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Scheme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facilitates and authenticates transactions, enables processing, clearing, and settlement services, as well as sets and enforces scheme operating rules</a:t>
            </a:r>
            <a:endParaRPr/>
          </a:p>
        </p:txBody>
      </p:sp>
      <p:grpSp>
        <p:nvGrpSpPr>
          <p:cNvPr id="889" name="Google Shape;889;p40"/>
          <p:cNvGrpSpPr/>
          <p:nvPr/>
        </p:nvGrpSpPr>
        <p:grpSpPr>
          <a:xfrm>
            <a:off x="2340244" y="2024076"/>
            <a:ext cx="6494194" cy="841511"/>
            <a:chOff x="2340244" y="3734520"/>
            <a:chExt cx="6494194" cy="841511"/>
          </a:xfrm>
        </p:grpSpPr>
        <p:sp>
          <p:nvSpPr>
            <p:cNvPr id="890" name="Google Shape;890;p40"/>
            <p:cNvSpPr/>
            <p:nvPr/>
          </p:nvSpPr>
          <p:spPr>
            <a:xfrm>
              <a:off x="2340244" y="3734520"/>
              <a:ext cx="1170122" cy="838783"/>
            </a:xfrm>
            <a:prstGeom prst="rect">
              <a:avLst/>
            </a:prstGeom>
            <a:solidFill>
              <a:srgbClr val="EB8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Who does it serve?</a:t>
              </a: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3595608" y="3737248"/>
              <a:ext cx="5238830" cy="838783"/>
            </a:xfrm>
            <a:prstGeom prst="rect">
              <a:avLst/>
            </a:prstGeom>
            <a:solidFill>
              <a:srgbClr val="EAE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Service users </a:t>
              </a: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(i.e. category wallet providers) who want to leverage on NewCo’s digital infrastructure to achieve interoperability, extend customer reach, and user experience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2" name="Google Shape;892;p40"/>
          <p:cNvSpPr/>
          <p:nvPr/>
        </p:nvSpPr>
        <p:spPr>
          <a:xfrm>
            <a:off x="2340244" y="2931168"/>
            <a:ext cx="1170122" cy="1478272"/>
          </a:xfrm>
          <a:prstGeom prst="rect">
            <a:avLst/>
          </a:prstGeom>
          <a:solidFill>
            <a:srgbClr val="EB8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  <a:endParaRPr/>
          </a:p>
        </p:txBody>
      </p:sp>
      <p:sp>
        <p:nvSpPr>
          <p:cNvPr id="893" name="Google Shape;893;p40"/>
          <p:cNvSpPr/>
          <p:nvPr/>
        </p:nvSpPr>
        <p:spPr>
          <a:xfrm>
            <a:off x="3595608" y="2931168"/>
            <a:ext cx="5238830" cy="1478272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user integrates and joins the scheme to leverage on the digital infrastructure provided by NewCo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 facilitates all transactions performed by service users within the scheme network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Enables clearing and settlement services – potentially leverage on XXX infrastructure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0"/>
          <p:cNvSpPr/>
          <p:nvPr/>
        </p:nvSpPr>
        <p:spPr>
          <a:xfrm>
            <a:off x="3629197" y="2991154"/>
            <a:ext cx="189332" cy="1893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95" name="Google Shape;895;p40"/>
          <p:cNvSpPr/>
          <p:nvPr/>
        </p:nvSpPr>
        <p:spPr>
          <a:xfrm>
            <a:off x="3629197" y="3393072"/>
            <a:ext cx="189332" cy="1893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96" name="Google Shape;896;p40"/>
          <p:cNvSpPr/>
          <p:nvPr/>
        </p:nvSpPr>
        <p:spPr>
          <a:xfrm>
            <a:off x="3629197" y="3801215"/>
            <a:ext cx="189332" cy="1893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897" name="Google Shape;897;p40"/>
          <p:cNvSpPr txBox="1"/>
          <p:nvPr/>
        </p:nvSpPr>
        <p:spPr>
          <a:xfrm>
            <a:off x="356366" y="4378386"/>
            <a:ext cx="1776350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NewCo Scheme</a:t>
            </a:r>
            <a:endParaRPr/>
          </a:p>
        </p:txBody>
      </p:sp>
      <p:sp>
        <p:nvSpPr>
          <p:cNvPr id="898" name="Google Shape;898;p40"/>
          <p:cNvSpPr/>
          <p:nvPr/>
        </p:nvSpPr>
        <p:spPr>
          <a:xfrm>
            <a:off x="7659394" y="1087414"/>
            <a:ext cx="1165759" cy="22828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1600" lIns="36000" spcFirstLastPara="1" rIns="36000" wrap="square" tIns="21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ILLUSTRATIVE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0"/>
          <p:cNvSpPr/>
          <p:nvPr/>
        </p:nvSpPr>
        <p:spPr>
          <a:xfrm>
            <a:off x="402344" y="1578643"/>
            <a:ext cx="208265" cy="208265"/>
          </a:xfrm>
          <a:prstGeom prst="ellipse">
            <a:avLst/>
          </a:prstGeom>
          <a:solidFill>
            <a:srgbClr val="FBE8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00" name="Google Shape;900;p40"/>
          <p:cNvSpPr/>
          <p:nvPr/>
        </p:nvSpPr>
        <p:spPr>
          <a:xfrm>
            <a:off x="1178464" y="3274311"/>
            <a:ext cx="148723" cy="20175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0"/>
          <p:cNvSpPr/>
          <p:nvPr/>
        </p:nvSpPr>
        <p:spPr>
          <a:xfrm>
            <a:off x="610609" y="3615085"/>
            <a:ext cx="1339768" cy="398986"/>
          </a:xfrm>
          <a:custGeom>
            <a:rect b="b" l="l" r="r" t="t"/>
            <a:pathLst>
              <a:path extrusionOk="0" h="132" w="444">
                <a:moveTo>
                  <a:pt x="164" y="122"/>
                </a:moveTo>
                <a:cubicBezTo>
                  <a:pt x="153" y="122"/>
                  <a:pt x="153" y="122"/>
                  <a:pt x="153" y="122"/>
                </a:cubicBezTo>
                <a:cubicBezTo>
                  <a:pt x="153" y="116"/>
                  <a:pt x="153" y="116"/>
                  <a:pt x="153" y="116"/>
                </a:cubicBezTo>
                <a:cubicBezTo>
                  <a:pt x="151" y="116"/>
                  <a:pt x="151" y="116"/>
                  <a:pt x="151" y="116"/>
                </a:cubicBezTo>
                <a:cubicBezTo>
                  <a:pt x="149" y="53"/>
                  <a:pt x="149" y="53"/>
                  <a:pt x="149" y="53"/>
                </a:cubicBezTo>
                <a:cubicBezTo>
                  <a:pt x="153" y="53"/>
                  <a:pt x="153" y="53"/>
                  <a:pt x="153" y="53"/>
                </a:cubicBezTo>
                <a:cubicBezTo>
                  <a:pt x="153" y="48"/>
                  <a:pt x="153" y="48"/>
                  <a:pt x="153" y="48"/>
                </a:cubicBezTo>
                <a:cubicBezTo>
                  <a:pt x="149" y="48"/>
                  <a:pt x="149" y="48"/>
                  <a:pt x="149" y="48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27" y="48"/>
                  <a:pt x="127" y="48"/>
                  <a:pt x="127" y="48"/>
                </a:cubicBezTo>
                <a:cubicBezTo>
                  <a:pt x="127" y="53"/>
                  <a:pt x="127" y="53"/>
                  <a:pt x="127" y="53"/>
                </a:cubicBezTo>
                <a:cubicBezTo>
                  <a:pt x="131" y="53"/>
                  <a:pt x="131" y="53"/>
                  <a:pt x="131" y="53"/>
                </a:cubicBezTo>
                <a:cubicBezTo>
                  <a:pt x="130" y="116"/>
                  <a:pt x="130" y="116"/>
                  <a:pt x="130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16" y="122"/>
                  <a:pt x="116" y="122"/>
                  <a:pt x="116" y="122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4" y="116"/>
                  <a:pt x="114" y="116"/>
                  <a:pt x="114" y="116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6" y="53"/>
                  <a:pt x="116" y="53"/>
                  <a:pt x="116" y="53"/>
                </a:cubicBezTo>
                <a:cubicBezTo>
                  <a:pt x="116" y="48"/>
                  <a:pt x="116" y="48"/>
                  <a:pt x="116" y="48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94" y="48"/>
                  <a:pt x="94" y="48"/>
                  <a:pt x="94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90" y="53"/>
                  <a:pt x="90" y="53"/>
                  <a:pt x="90" y="53"/>
                </a:cubicBezTo>
                <a:cubicBezTo>
                  <a:pt x="94" y="53"/>
                  <a:pt x="94" y="53"/>
                  <a:pt x="94" y="53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90" y="116"/>
                  <a:pt x="90" y="116"/>
                  <a:pt x="90" y="116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79" y="122"/>
                  <a:pt x="79" y="122"/>
                  <a:pt x="79" y="122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5" y="53"/>
                  <a:pt x="75" y="53"/>
                  <a:pt x="75" y="53"/>
                </a:cubicBezTo>
                <a:cubicBezTo>
                  <a:pt x="79" y="53"/>
                  <a:pt x="79" y="53"/>
                  <a:pt x="79" y="53"/>
                </a:cubicBezTo>
                <a:cubicBezTo>
                  <a:pt x="79" y="48"/>
                  <a:pt x="79" y="48"/>
                  <a:pt x="79" y="48"/>
                </a:cubicBezTo>
                <a:cubicBezTo>
                  <a:pt x="75" y="48"/>
                  <a:pt x="75" y="48"/>
                  <a:pt x="75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53"/>
                  <a:pt x="53" y="53"/>
                  <a:pt x="53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3" y="116"/>
                  <a:pt x="53" y="116"/>
                  <a:pt x="53" y="116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42" y="122"/>
                  <a:pt x="42" y="122"/>
                  <a:pt x="42" y="122"/>
                </a:cubicBezTo>
                <a:cubicBezTo>
                  <a:pt x="42" y="116"/>
                  <a:pt x="42" y="116"/>
                  <a:pt x="42" y="116"/>
                </a:cubicBezTo>
                <a:cubicBezTo>
                  <a:pt x="40" y="116"/>
                  <a:pt x="40" y="116"/>
                  <a:pt x="40" y="116"/>
                </a:cubicBezTo>
                <a:cubicBezTo>
                  <a:pt x="38" y="53"/>
                  <a:pt x="38" y="53"/>
                  <a:pt x="38" y="53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53"/>
                  <a:pt x="16" y="53"/>
                  <a:pt x="16" y="53"/>
                </a:cubicBezTo>
                <a:cubicBezTo>
                  <a:pt x="20" y="53"/>
                  <a:pt x="20" y="53"/>
                  <a:pt x="20" y="53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5" y="122"/>
                  <a:pt x="5" y="122"/>
                  <a:pt x="5" y="122"/>
                </a:cubicBezTo>
                <a:cubicBezTo>
                  <a:pt x="5" y="127"/>
                  <a:pt x="5" y="127"/>
                  <a:pt x="5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32"/>
                  <a:pt x="0" y="132"/>
                  <a:pt x="0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164" y="132"/>
                  <a:pt x="164" y="132"/>
                  <a:pt x="164" y="132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69" y="127"/>
                  <a:pt x="169" y="127"/>
                  <a:pt x="169" y="127"/>
                </a:cubicBezTo>
                <a:cubicBezTo>
                  <a:pt x="164" y="127"/>
                  <a:pt x="164" y="127"/>
                  <a:pt x="164" y="127"/>
                </a:cubicBezTo>
                <a:lnTo>
                  <a:pt x="164" y="122"/>
                </a:lnTo>
                <a:close/>
                <a:moveTo>
                  <a:pt x="5" y="48"/>
                </a:moveTo>
                <a:cubicBezTo>
                  <a:pt x="164" y="48"/>
                  <a:pt x="164" y="48"/>
                  <a:pt x="164" y="48"/>
                </a:cubicBezTo>
                <a:cubicBezTo>
                  <a:pt x="164" y="42"/>
                  <a:pt x="164" y="42"/>
                  <a:pt x="164" y="42"/>
                </a:cubicBezTo>
                <a:cubicBezTo>
                  <a:pt x="169" y="42"/>
                  <a:pt x="169" y="42"/>
                  <a:pt x="169" y="42"/>
                </a:cubicBezTo>
                <a:cubicBezTo>
                  <a:pt x="85" y="0"/>
                  <a:pt x="85" y="0"/>
                  <a:pt x="85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5" y="42"/>
                  <a:pt x="5" y="42"/>
                  <a:pt x="5" y="42"/>
                </a:cubicBezTo>
                <a:lnTo>
                  <a:pt x="5" y="48"/>
                </a:lnTo>
                <a:close/>
                <a:moveTo>
                  <a:pt x="280" y="48"/>
                </a:moveTo>
                <a:cubicBezTo>
                  <a:pt x="439" y="48"/>
                  <a:pt x="439" y="48"/>
                  <a:pt x="439" y="48"/>
                </a:cubicBezTo>
                <a:cubicBezTo>
                  <a:pt x="439" y="42"/>
                  <a:pt x="439" y="42"/>
                  <a:pt x="439" y="42"/>
                </a:cubicBezTo>
                <a:cubicBezTo>
                  <a:pt x="444" y="42"/>
                  <a:pt x="444" y="42"/>
                  <a:pt x="444" y="42"/>
                </a:cubicBezTo>
                <a:cubicBezTo>
                  <a:pt x="360" y="0"/>
                  <a:pt x="360" y="0"/>
                  <a:pt x="360" y="0"/>
                </a:cubicBezTo>
                <a:cubicBezTo>
                  <a:pt x="275" y="42"/>
                  <a:pt x="275" y="42"/>
                  <a:pt x="275" y="42"/>
                </a:cubicBezTo>
                <a:cubicBezTo>
                  <a:pt x="280" y="42"/>
                  <a:pt x="280" y="42"/>
                  <a:pt x="280" y="42"/>
                </a:cubicBezTo>
                <a:lnTo>
                  <a:pt x="280" y="48"/>
                </a:lnTo>
                <a:close/>
                <a:moveTo>
                  <a:pt x="439" y="122"/>
                </a:moveTo>
                <a:cubicBezTo>
                  <a:pt x="428" y="122"/>
                  <a:pt x="428" y="122"/>
                  <a:pt x="428" y="122"/>
                </a:cubicBezTo>
                <a:cubicBezTo>
                  <a:pt x="428" y="116"/>
                  <a:pt x="428" y="116"/>
                  <a:pt x="428" y="116"/>
                </a:cubicBezTo>
                <a:cubicBezTo>
                  <a:pt x="426" y="116"/>
                  <a:pt x="426" y="116"/>
                  <a:pt x="426" y="116"/>
                </a:cubicBezTo>
                <a:cubicBezTo>
                  <a:pt x="424" y="53"/>
                  <a:pt x="424" y="53"/>
                  <a:pt x="424" y="53"/>
                </a:cubicBezTo>
                <a:cubicBezTo>
                  <a:pt x="428" y="53"/>
                  <a:pt x="428" y="53"/>
                  <a:pt x="428" y="53"/>
                </a:cubicBezTo>
                <a:cubicBezTo>
                  <a:pt x="428" y="48"/>
                  <a:pt x="428" y="48"/>
                  <a:pt x="428" y="48"/>
                </a:cubicBezTo>
                <a:cubicBezTo>
                  <a:pt x="424" y="48"/>
                  <a:pt x="424" y="48"/>
                  <a:pt x="424" y="48"/>
                </a:cubicBezTo>
                <a:cubicBezTo>
                  <a:pt x="406" y="48"/>
                  <a:pt x="406" y="48"/>
                  <a:pt x="406" y="48"/>
                </a:cubicBezTo>
                <a:cubicBezTo>
                  <a:pt x="402" y="48"/>
                  <a:pt x="402" y="48"/>
                  <a:pt x="402" y="48"/>
                </a:cubicBezTo>
                <a:cubicBezTo>
                  <a:pt x="402" y="53"/>
                  <a:pt x="402" y="53"/>
                  <a:pt x="402" y="53"/>
                </a:cubicBezTo>
                <a:cubicBezTo>
                  <a:pt x="406" y="53"/>
                  <a:pt x="406" y="53"/>
                  <a:pt x="406" y="53"/>
                </a:cubicBezTo>
                <a:cubicBezTo>
                  <a:pt x="405" y="116"/>
                  <a:pt x="405" y="116"/>
                  <a:pt x="405" y="116"/>
                </a:cubicBezTo>
                <a:cubicBezTo>
                  <a:pt x="402" y="116"/>
                  <a:pt x="402" y="116"/>
                  <a:pt x="402" y="116"/>
                </a:cubicBezTo>
                <a:cubicBezTo>
                  <a:pt x="402" y="122"/>
                  <a:pt x="402" y="122"/>
                  <a:pt x="402" y="122"/>
                </a:cubicBezTo>
                <a:cubicBezTo>
                  <a:pt x="391" y="122"/>
                  <a:pt x="391" y="122"/>
                  <a:pt x="391" y="122"/>
                </a:cubicBezTo>
                <a:cubicBezTo>
                  <a:pt x="391" y="116"/>
                  <a:pt x="391" y="116"/>
                  <a:pt x="391" y="116"/>
                </a:cubicBezTo>
                <a:cubicBezTo>
                  <a:pt x="389" y="116"/>
                  <a:pt x="389" y="116"/>
                  <a:pt x="389" y="116"/>
                </a:cubicBezTo>
                <a:cubicBezTo>
                  <a:pt x="387" y="53"/>
                  <a:pt x="387" y="53"/>
                  <a:pt x="387" y="53"/>
                </a:cubicBezTo>
                <a:cubicBezTo>
                  <a:pt x="391" y="53"/>
                  <a:pt x="391" y="53"/>
                  <a:pt x="391" y="53"/>
                </a:cubicBezTo>
                <a:cubicBezTo>
                  <a:pt x="391" y="48"/>
                  <a:pt x="391" y="48"/>
                  <a:pt x="391" y="48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69" y="48"/>
                  <a:pt x="369" y="48"/>
                  <a:pt x="369" y="48"/>
                </a:cubicBezTo>
                <a:cubicBezTo>
                  <a:pt x="365" y="48"/>
                  <a:pt x="365" y="48"/>
                  <a:pt x="365" y="48"/>
                </a:cubicBezTo>
                <a:cubicBezTo>
                  <a:pt x="365" y="53"/>
                  <a:pt x="365" y="53"/>
                  <a:pt x="365" y="53"/>
                </a:cubicBezTo>
                <a:cubicBezTo>
                  <a:pt x="369" y="53"/>
                  <a:pt x="369" y="53"/>
                  <a:pt x="369" y="53"/>
                </a:cubicBezTo>
                <a:cubicBezTo>
                  <a:pt x="368" y="116"/>
                  <a:pt x="368" y="116"/>
                  <a:pt x="368" y="116"/>
                </a:cubicBezTo>
                <a:cubicBezTo>
                  <a:pt x="365" y="116"/>
                  <a:pt x="365" y="116"/>
                  <a:pt x="365" y="116"/>
                </a:cubicBezTo>
                <a:cubicBezTo>
                  <a:pt x="365" y="122"/>
                  <a:pt x="365" y="122"/>
                  <a:pt x="365" y="122"/>
                </a:cubicBezTo>
                <a:cubicBezTo>
                  <a:pt x="354" y="122"/>
                  <a:pt x="354" y="122"/>
                  <a:pt x="354" y="122"/>
                </a:cubicBezTo>
                <a:cubicBezTo>
                  <a:pt x="354" y="116"/>
                  <a:pt x="354" y="116"/>
                  <a:pt x="354" y="116"/>
                </a:cubicBezTo>
                <a:cubicBezTo>
                  <a:pt x="352" y="116"/>
                  <a:pt x="352" y="116"/>
                  <a:pt x="352" y="116"/>
                </a:cubicBezTo>
                <a:cubicBezTo>
                  <a:pt x="350" y="53"/>
                  <a:pt x="350" y="53"/>
                  <a:pt x="350" y="53"/>
                </a:cubicBezTo>
                <a:cubicBezTo>
                  <a:pt x="354" y="53"/>
                  <a:pt x="354" y="53"/>
                  <a:pt x="354" y="53"/>
                </a:cubicBezTo>
                <a:cubicBezTo>
                  <a:pt x="354" y="48"/>
                  <a:pt x="354" y="48"/>
                  <a:pt x="354" y="48"/>
                </a:cubicBezTo>
                <a:cubicBezTo>
                  <a:pt x="350" y="48"/>
                  <a:pt x="350" y="48"/>
                  <a:pt x="350" y="48"/>
                </a:cubicBezTo>
                <a:cubicBezTo>
                  <a:pt x="332" y="48"/>
                  <a:pt x="332" y="48"/>
                  <a:pt x="332" y="48"/>
                </a:cubicBezTo>
                <a:cubicBezTo>
                  <a:pt x="328" y="48"/>
                  <a:pt x="328" y="48"/>
                  <a:pt x="328" y="48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32" y="53"/>
                  <a:pt x="332" y="53"/>
                  <a:pt x="332" y="53"/>
                </a:cubicBezTo>
                <a:cubicBezTo>
                  <a:pt x="331" y="116"/>
                  <a:pt x="331" y="116"/>
                  <a:pt x="331" y="116"/>
                </a:cubicBezTo>
                <a:cubicBezTo>
                  <a:pt x="328" y="116"/>
                  <a:pt x="328" y="116"/>
                  <a:pt x="328" y="116"/>
                </a:cubicBezTo>
                <a:cubicBezTo>
                  <a:pt x="328" y="122"/>
                  <a:pt x="328" y="122"/>
                  <a:pt x="328" y="122"/>
                </a:cubicBezTo>
                <a:cubicBezTo>
                  <a:pt x="317" y="122"/>
                  <a:pt x="317" y="122"/>
                  <a:pt x="317" y="122"/>
                </a:cubicBezTo>
                <a:cubicBezTo>
                  <a:pt x="317" y="116"/>
                  <a:pt x="317" y="116"/>
                  <a:pt x="317" y="116"/>
                </a:cubicBezTo>
                <a:cubicBezTo>
                  <a:pt x="315" y="116"/>
                  <a:pt x="315" y="116"/>
                  <a:pt x="315" y="116"/>
                </a:cubicBezTo>
                <a:cubicBezTo>
                  <a:pt x="313" y="53"/>
                  <a:pt x="313" y="53"/>
                  <a:pt x="313" y="53"/>
                </a:cubicBezTo>
                <a:cubicBezTo>
                  <a:pt x="317" y="53"/>
                  <a:pt x="317" y="53"/>
                  <a:pt x="317" y="53"/>
                </a:cubicBezTo>
                <a:cubicBezTo>
                  <a:pt x="317" y="48"/>
                  <a:pt x="317" y="48"/>
                  <a:pt x="317" y="48"/>
                </a:cubicBezTo>
                <a:cubicBezTo>
                  <a:pt x="313" y="48"/>
                  <a:pt x="313" y="48"/>
                  <a:pt x="313" y="48"/>
                </a:cubicBezTo>
                <a:cubicBezTo>
                  <a:pt x="295" y="48"/>
                  <a:pt x="295" y="48"/>
                  <a:pt x="295" y="48"/>
                </a:cubicBezTo>
                <a:cubicBezTo>
                  <a:pt x="291" y="48"/>
                  <a:pt x="291" y="48"/>
                  <a:pt x="291" y="48"/>
                </a:cubicBezTo>
                <a:cubicBezTo>
                  <a:pt x="291" y="53"/>
                  <a:pt x="291" y="53"/>
                  <a:pt x="291" y="53"/>
                </a:cubicBezTo>
                <a:cubicBezTo>
                  <a:pt x="295" y="53"/>
                  <a:pt x="295" y="53"/>
                  <a:pt x="295" y="53"/>
                </a:cubicBezTo>
                <a:cubicBezTo>
                  <a:pt x="294" y="116"/>
                  <a:pt x="294" y="116"/>
                  <a:pt x="294" y="116"/>
                </a:cubicBezTo>
                <a:cubicBezTo>
                  <a:pt x="291" y="116"/>
                  <a:pt x="291" y="116"/>
                  <a:pt x="291" y="116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80" y="122"/>
                  <a:pt x="280" y="122"/>
                  <a:pt x="280" y="122"/>
                </a:cubicBezTo>
                <a:cubicBezTo>
                  <a:pt x="280" y="127"/>
                  <a:pt x="280" y="127"/>
                  <a:pt x="280" y="127"/>
                </a:cubicBezTo>
                <a:cubicBezTo>
                  <a:pt x="275" y="127"/>
                  <a:pt x="275" y="127"/>
                  <a:pt x="275" y="127"/>
                </a:cubicBezTo>
                <a:cubicBezTo>
                  <a:pt x="275" y="132"/>
                  <a:pt x="275" y="132"/>
                  <a:pt x="275" y="132"/>
                </a:cubicBezTo>
                <a:cubicBezTo>
                  <a:pt x="280" y="132"/>
                  <a:pt x="280" y="132"/>
                  <a:pt x="280" y="132"/>
                </a:cubicBezTo>
                <a:cubicBezTo>
                  <a:pt x="439" y="132"/>
                  <a:pt x="439" y="132"/>
                  <a:pt x="439" y="132"/>
                </a:cubicBezTo>
                <a:cubicBezTo>
                  <a:pt x="444" y="132"/>
                  <a:pt x="444" y="132"/>
                  <a:pt x="444" y="132"/>
                </a:cubicBezTo>
                <a:cubicBezTo>
                  <a:pt x="444" y="127"/>
                  <a:pt x="444" y="127"/>
                  <a:pt x="444" y="127"/>
                </a:cubicBezTo>
                <a:cubicBezTo>
                  <a:pt x="439" y="127"/>
                  <a:pt x="439" y="127"/>
                  <a:pt x="439" y="127"/>
                </a:cubicBezTo>
                <a:lnTo>
                  <a:pt x="439" y="122"/>
                </a:lnTo>
                <a:close/>
                <a:moveTo>
                  <a:pt x="279" y="81"/>
                </a:moveTo>
                <a:cubicBezTo>
                  <a:pt x="259" y="64"/>
                  <a:pt x="259" y="64"/>
                  <a:pt x="259" y="64"/>
                </a:cubicBezTo>
                <a:cubicBezTo>
                  <a:pt x="257" y="62"/>
                  <a:pt x="256" y="63"/>
                  <a:pt x="256" y="65"/>
                </a:cubicBezTo>
                <a:cubicBezTo>
                  <a:pt x="256" y="77"/>
                  <a:pt x="256" y="77"/>
                  <a:pt x="256" y="77"/>
                </a:cubicBezTo>
                <a:cubicBezTo>
                  <a:pt x="189" y="77"/>
                  <a:pt x="189" y="77"/>
                  <a:pt x="189" y="77"/>
                </a:cubicBezTo>
                <a:cubicBezTo>
                  <a:pt x="189" y="65"/>
                  <a:pt x="189" y="65"/>
                  <a:pt x="189" y="65"/>
                </a:cubicBezTo>
                <a:cubicBezTo>
                  <a:pt x="189" y="63"/>
                  <a:pt x="188" y="62"/>
                  <a:pt x="186" y="64"/>
                </a:cubicBezTo>
                <a:cubicBezTo>
                  <a:pt x="166" y="81"/>
                  <a:pt x="166" y="81"/>
                  <a:pt x="166" y="81"/>
                </a:cubicBezTo>
                <a:cubicBezTo>
                  <a:pt x="164" y="82"/>
                  <a:pt x="164" y="85"/>
                  <a:pt x="166" y="86"/>
                </a:cubicBezTo>
                <a:cubicBezTo>
                  <a:pt x="186" y="104"/>
                  <a:pt x="186" y="104"/>
                  <a:pt x="186" y="104"/>
                </a:cubicBezTo>
                <a:cubicBezTo>
                  <a:pt x="188" y="105"/>
                  <a:pt x="189" y="104"/>
                  <a:pt x="189" y="102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256" y="91"/>
                  <a:pt x="256" y="91"/>
                  <a:pt x="256" y="91"/>
                </a:cubicBezTo>
                <a:cubicBezTo>
                  <a:pt x="256" y="102"/>
                  <a:pt x="256" y="102"/>
                  <a:pt x="256" y="102"/>
                </a:cubicBezTo>
                <a:cubicBezTo>
                  <a:pt x="256" y="104"/>
                  <a:pt x="257" y="105"/>
                  <a:pt x="259" y="104"/>
                </a:cubicBezTo>
                <a:cubicBezTo>
                  <a:pt x="279" y="86"/>
                  <a:pt x="279" y="86"/>
                  <a:pt x="279" y="86"/>
                </a:cubicBezTo>
                <a:cubicBezTo>
                  <a:pt x="281" y="85"/>
                  <a:pt x="281" y="82"/>
                  <a:pt x="279" y="8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0"/>
          <p:cNvSpPr/>
          <p:nvPr/>
        </p:nvSpPr>
        <p:spPr>
          <a:xfrm>
            <a:off x="402344" y="3473577"/>
            <a:ext cx="208265" cy="208265"/>
          </a:xfrm>
          <a:prstGeom prst="ellipse">
            <a:avLst/>
          </a:prstGeom>
          <a:solidFill>
            <a:srgbClr val="FBE8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0"/>
          <p:cNvSpPr txBox="1"/>
          <p:nvPr/>
        </p:nvSpPr>
        <p:spPr>
          <a:xfrm>
            <a:off x="543376" y="4062546"/>
            <a:ext cx="146976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Clearing &amp; Settlement</a:t>
            </a:r>
            <a:endParaRPr/>
          </a:p>
        </p:txBody>
      </p:sp>
      <p:sp>
        <p:nvSpPr>
          <p:cNvPr id="904" name="Google Shape;904;p40"/>
          <p:cNvSpPr txBox="1"/>
          <p:nvPr/>
        </p:nvSpPr>
        <p:spPr>
          <a:xfrm>
            <a:off x="845856" y="1596902"/>
            <a:ext cx="933718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User</a:t>
            </a:r>
            <a:endParaRPr/>
          </a:p>
        </p:txBody>
      </p:sp>
      <p:sp>
        <p:nvSpPr>
          <p:cNvPr id="905" name="Google Shape;905;p40"/>
          <p:cNvSpPr/>
          <p:nvPr/>
        </p:nvSpPr>
        <p:spPr>
          <a:xfrm>
            <a:off x="275598" y="1439705"/>
            <a:ext cx="1886853" cy="2913385"/>
          </a:xfrm>
          <a:prstGeom prst="rect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0"/>
          <p:cNvSpPr/>
          <p:nvPr/>
        </p:nvSpPr>
        <p:spPr>
          <a:xfrm>
            <a:off x="402344" y="2800969"/>
            <a:ext cx="208265" cy="208265"/>
          </a:xfrm>
          <a:prstGeom prst="ellipse">
            <a:avLst/>
          </a:prstGeom>
          <a:solidFill>
            <a:srgbClr val="FBE8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07" name="Google Shape;907;p40"/>
          <p:cNvSpPr txBox="1"/>
          <p:nvPr/>
        </p:nvSpPr>
        <p:spPr>
          <a:xfrm>
            <a:off x="980964" y="3034579"/>
            <a:ext cx="706438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/>
          </a:p>
        </p:txBody>
      </p:sp>
      <p:sp>
        <p:nvSpPr>
          <p:cNvPr id="908" name="Google Shape;908;p40"/>
          <p:cNvSpPr/>
          <p:nvPr/>
        </p:nvSpPr>
        <p:spPr>
          <a:xfrm>
            <a:off x="867942" y="2815269"/>
            <a:ext cx="806117" cy="164354"/>
          </a:xfrm>
          <a:custGeom>
            <a:rect b="b" l="l" r="r" t="t"/>
            <a:pathLst>
              <a:path extrusionOk="0" h="40" w="196">
                <a:moveTo>
                  <a:pt x="189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7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7"/>
                  <a:pt x="4" y="40"/>
                  <a:pt x="8" y="40"/>
                </a:cubicBezTo>
                <a:cubicBezTo>
                  <a:pt x="189" y="40"/>
                  <a:pt x="189" y="40"/>
                  <a:pt x="189" y="40"/>
                </a:cubicBezTo>
                <a:cubicBezTo>
                  <a:pt x="193" y="40"/>
                  <a:pt x="196" y="37"/>
                  <a:pt x="196" y="33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lose/>
                <a:moveTo>
                  <a:pt x="33" y="28"/>
                </a:moveTo>
                <a:cubicBezTo>
                  <a:pt x="18" y="28"/>
                  <a:pt x="18" y="28"/>
                  <a:pt x="18" y="28"/>
                </a:cubicBezTo>
                <a:cubicBezTo>
                  <a:pt x="18" y="16"/>
                  <a:pt x="18" y="16"/>
                  <a:pt x="18" y="16"/>
                </a:cubicBezTo>
                <a:cubicBezTo>
                  <a:pt x="33" y="16"/>
                  <a:pt x="33" y="16"/>
                  <a:pt x="33" y="16"/>
                </a:cubicBezTo>
                <a:lnTo>
                  <a:pt x="33" y="28"/>
                </a:lnTo>
                <a:close/>
                <a:moveTo>
                  <a:pt x="56" y="28"/>
                </a:moveTo>
                <a:cubicBezTo>
                  <a:pt x="41" y="28"/>
                  <a:pt x="41" y="28"/>
                  <a:pt x="41" y="28"/>
                </a:cubicBezTo>
                <a:cubicBezTo>
                  <a:pt x="41" y="16"/>
                  <a:pt x="41" y="16"/>
                  <a:pt x="41" y="16"/>
                </a:cubicBezTo>
                <a:cubicBezTo>
                  <a:pt x="56" y="16"/>
                  <a:pt x="56" y="16"/>
                  <a:pt x="56" y="16"/>
                </a:cubicBezTo>
                <a:lnTo>
                  <a:pt x="56" y="28"/>
                </a:lnTo>
                <a:close/>
                <a:moveTo>
                  <a:pt x="80" y="28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16"/>
                  <a:pt x="65" y="16"/>
                  <a:pt x="65" y="16"/>
                </a:cubicBezTo>
                <a:cubicBezTo>
                  <a:pt x="80" y="16"/>
                  <a:pt x="80" y="16"/>
                  <a:pt x="80" y="16"/>
                </a:cubicBezTo>
                <a:lnTo>
                  <a:pt x="80" y="28"/>
                </a:lnTo>
                <a:close/>
                <a:moveTo>
                  <a:pt x="103" y="28"/>
                </a:moveTo>
                <a:cubicBezTo>
                  <a:pt x="88" y="28"/>
                  <a:pt x="88" y="28"/>
                  <a:pt x="88" y="28"/>
                </a:cubicBezTo>
                <a:cubicBezTo>
                  <a:pt x="88" y="16"/>
                  <a:pt x="88" y="16"/>
                  <a:pt x="88" y="16"/>
                </a:cubicBezTo>
                <a:cubicBezTo>
                  <a:pt x="103" y="16"/>
                  <a:pt x="103" y="16"/>
                  <a:pt x="103" y="16"/>
                </a:cubicBezTo>
                <a:lnTo>
                  <a:pt x="103" y="28"/>
                </a:lnTo>
                <a:close/>
                <a:moveTo>
                  <a:pt x="127" y="28"/>
                </a:moveTo>
                <a:cubicBezTo>
                  <a:pt x="112" y="28"/>
                  <a:pt x="112" y="28"/>
                  <a:pt x="112" y="28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27" y="16"/>
                  <a:pt x="127" y="16"/>
                  <a:pt x="127" y="16"/>
                </a:cubicBezTo>
                <a:lnTo>
                  <a:pt x="127" y="2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9" name="Google Shape;909;p40"/>
          <p:cNvGrpSpPr/>
          <p:nvPr/>
        </p:nvGrpSpPr>
        <p:grpSpPr>
          <a:xfrm>
            <a:off x="287347" y="2014106"/>
            <a:ext cx="601512" cy="498147"/>
            <a:chOff x="301861" y="2014106"/>
            <a:chExt cx="601512" cy="498147"/>
          </a:xfrm>
        </p:grpSpPr>
        <p:sp>
          <p:nvSpPr>
            <p:cNvPr id="910" name="Google Shape;910;p40"/>
            <p:cNvSpPr/>
            <p:nvPr/>
          </p:nvSpPr>
          <p:spPr>
            <a:xfrm>
              <a:off x="474993" y="2207561"/>
              <a:ext cx="276319" cy="20860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1" name="Google Shape;911;p40"/>
            <p:cNvCxnSpPr/>
            <p:nvPr/>
          </p:nvCxnSpPr>
          <p:spPr>
            <a:xfrm>
              <a:off x="613153" y="2419448"/>
              <a:ext cx="0" cy="92805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2" name="Google Shape;912;p40"/>
            <p:cNvCxnSpPr/>
            <p:nvPr/>
          </p:nvCxnSpPr>
          <p:spPr>
            <a:xfrm rot="10800000">
              <a:off x="504382" y="2512253"/>
              <a:ext cx="214009" cy="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13" name="Google Shape;913;p40"/>
            <p:cNvSpPr txBox="1"/>
            <p:nvPr/>
          </p:nvSpPr>
          <p:spPr>
            <a:xfrm>
              <a:off x="301861" y="2014106"/>
              <a:ext cx="601512" cy="138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Retail</a:t>
              </a:r>
              <a:endParaRPr/>
            </a:p>
          </p:txBody>
        </p:sp>
      </p:grpSp>
      <p:grpSp>
        <p:nvGrpSpPr>
          <p:cNvPr id="914" name="Google Shape;914;p40"/>
          <p:cNvGrpSpPr/>
          <p:nvPr/>
        </p:nvGrpSpPr>
        <p:grpSpPr>
          <a:xfrm>
            <a:off x="706170" y="1876859"/>
            <a:ext cx="601512" cy="511687"/>
            <a:chOff x="713427" y="1876859"/>
            <a:chExt cx="601512" cy="511687"/>
          </a:xfrm>
        </p:grpSpPr>
        <p:grpSp>
          <p:nvGrpSpPr>
            <p:cNvPr id="915" name="Google Shape;915;p40"/>
            <p:cNvGrpSpPr/>
            <p:nvPr/>
          </p:nvGrpSpPr>
          <p:grpSpPr>
            <a:xfrm>
              <a:off x="896107" y="2083854"/>
              <a:ext cx="276319" cy="304692"/>
              <a:chOff x="910621" y="2083854"/>
              <a:chExt cx="276319" cy="304692"/>
            </a:xfrm>
          </p:grpSpPr>
          <p:sp>
            <p:nvSpPr>
              <p:cNvPr id="916" name="Google Shape;916;p40"/>
              <p:cNvSpPr/>
              <p:nvPr/>
            </p:nvSpPr>
            <p:spPr>
              <a:xfrm>
                <a:off x="910621" y="2083854"/>
                <a:ext cx="276319" cy="208609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17" name="Google Shape;917;p40"/>
              <p:cNvCxnSpPr/>
              <p:nvPr/>
            </p:nvCxnSpPr>
            <p:spPr>
              <a:xfrm>
                <a:off x="1048781" y="2295741"/>
                <a:ext cx="0" cy="92805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8" name="Google Shape;918;p40"/>
              <p:cNvCxnSpPr/>
              <p:nvPr/>
            </p:nvCxnSpPr>
            <p:spPr>
              <a:xfrm rot="10800000">
                <a:off x="940010" y="2388546"/>
                <a:ext cx="214009" cy="0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919" name="Google Shape;919;p40"/>
            <p:cNvSpPr txBox="1"/>
            <p:nvPr/>
          </p:nvSpPr>
          <p:spPr>
            <a:xfrm>
              <a:off x="713427" y="1876859"/>
              <a:ext cx="601512" cy="138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Gaming</a:t>
              </a:r>
              <a:endParaRPr/>
            </a:p>
          </p:txBody>
        </p:sp>
      </p:grpSp>
      <p:grpSp>
        <p:nvGrpSpPr>
          <p:cNvPr id="920" name="Google Shape;920;p40"/>
          <p:cNvGrpSpPr/>
          <p:nvPr/>
        </p:nvGrpSpPr>
        <p:grpSpPr>
          <a:xfrm>
            <a:off x="1172426" y="1876859"/>
            <a:ext cx="601512" cy="510935"/>
            <a:chOff x="1165169" y="1876859"/>
            <a:chExt cx="601512" cy="510935"/>
          </a:xfrm>
        </p:grpSpPr>
        <p:sp>
          <p:nvSpPr>
            <p:cNvPr id="921" name="Google Shape;921;p40"/>
            <p:cNvSpPr/>
            <p:nvPr/>
          </p:nvSpPr>
          <p:spPr>
            <a:xfrm>
              <a:off x="1320946" y="2083102"/>
              <a:ext cx="276319" cy="20860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2" name="Google Shape;922;p40"/>
            <p:cNvCxnSpPr/>
            <p:nvPr/>
          </p:nvCxnSpPr>
          <p:spPr>
            <a:xfrm>
              <a:off x="1459106" y="2294989"/>
              <a:ext cx="0" cy="92805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3" name="Google Shape;923;p40"/>
            <p:cNvCxnSpPr/>
            <p:nvPr/>
          </p:nvCxnSpPr>
          <p:spPr>
            <a:xfrm rot="10800000">
              <a:off x="1350335" y="2387794"/>
              <a:ext cx="214009" cy="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4" name="Google Shape;924;p40"/>
            <p:cNvSpPr txBox="1"/>
            <p:nvPr/>
          </p:nvSpPr>
          <p:spPr>
            <a:xfrm>
              <a:off x="1165169" y="1876859"/>
              <a:ext cx="601512" cy="138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</a:t>
              </a:r>
              <a:endParaRPr/>
            </a:p>
          </p:txBody>
        </p:sp>
      </p:grpSp>
      <p:grpSp>
        <p:nvGrpSpPr>
          <p:cNvPr id="925" name="Google Shape;925;p40"/>
          <p:cNvGrpSpPr/>
          <p:nvPr/>
        </p:nvGrpSpPr>
        <p:grpSpPr>
          <a:xfrm>
            <a:off x="1585094" y="2060698"/>
            <a:ext cx="601512" cy="469749"/>
            <a:chOff x="1541552" y="2060698"/>
            <a:chExt cx="601512" cy="469749"/>
          </a:xfrm>
        </p:grpSpPr>
        <p:grpSp>
          <p:nvGrpSpPr>
            <p:cNvPr id="926" name="Google Shape;926;p40"/>
            <p:cNvGrpSpPr/>
            <p:nvPr/>
          </p:nvGrpSpPr>
          <p:grpSpPr>
            <a:xfrm>
              <a:off x="1701485" y="2225755"/>
              <a:ext cx="276319" cy="304692"/>
              <a:chOff x="1701485" y="2225755"/>
              <a:chExt cx="276319" cy="304692"/>
            </a:xfrm>
          </p:grpSpPr>
          <p:sp>
            <p:nvSpPr>
              <p:cNvPr id="927" name="Google Shape;927;p40"/>
              <p:cNvSpPr/>
              <p:nvPr/>
            </p:nvSpPr>
            <p:spPr>
              <a:xfrm>
                <a:off x="1701485" y="2225755"/>
                <a:ext cx="276319" cy="208609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571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28" name="Google Shape;928;p40"/>
              <p:cNvCxnSpPr/>
              <p:nvPr/>
            </p:nvCxnSpPr>
            <p:spPr>
              <a:xfrm>
                <a:off x="1839645" y="2437642"/>
                <a:ext cx="0" cy="92805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9" name="Google Shape;929;p40"/>
              <p:cNvCxnSpPr/>
              <p:nvPr/>
            </p:nvCxnSpPr>
            <p:spPr>
              <a:xfrm rot="10800000">
                <a:off x="1730874" y="2530447"/>
                <a:ext cx="214009" cy="0"/>
              </a:xfrm>
              <a:prstGeom prst="straightConnector1">
                <a:avLst/>
              </a:prstGeom>
              <a:noFill/>
              <a:ln cap="flat" cmpd="sng" w="571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930" name="Google Shape;930;p40"/>
            <p:cNvSpPr txBox="1"/>
            <p:nvPr/>
          </p:nvSpPr>
          <p:spPr>
            <a:xfrm>
              <a:off x="1541552" y="2060698"/>
              <a:ext cx="601512" cy="138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Transit</a:t>
              </a:r>
              <a:endParaRPr/>
            </a:p>
          </p:txBody>
        </p:sp>
      </p:grpSp>
      <p:sp>
        <p:nvSpPr>
          <p:cNvPr id="931" name="Google Shape;931;p40"/>
          <p:cNvSpPr/>
          <p:nvPr/>
        </p:nvSpPr>
        <p:spPr>
          <a:xfrm>
            <a:off x="1193676" y="2491992"/>
            <a:ext cx="148723" cy="20175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2" name="Google Shape;932;p40"/>
          <p:cNvGrpSpPr/>
          <p:nvPr/>
        </p:nvGrpSpPr>
        <p:grpSpPr>
          <a:xfrm>
            <a:off x="2237478" y="1098304"/>
            <a:ext cx="543497" cy="265483"/>
            <a:chOff x="3405632" y="1070429"/>
            <a:chExt cx="657631" cy="321234"/>
          </a:xfrm>
        </p:grpSpPr>
        <p:sp>
          <p:nvSpPr>
            <p:cNvPr id="933" name="Google Shape;933;p40"/>
            <p:cNvSpPr/>
            <p:nvPr/>
          </p:nvSpPr>
          <p:spPr>
            <a:xfrm rot="-2199964">
              <a:off x="3432580" y="1138144"/>
              <a:ext cx="288361" cy="185805"/>
            </a:xfrm>
            <a:prstGeom prst="roundRect">
              <a:avLst>
                <a:gd fmla="val 16667" name="adj"/>
              </a:avLst>
            </a:prstGeom>
            <a:solidFill>
              <a:srgbClr val="EB8C0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0"/>
            <p:cNvSpPr/>
            <p:nvPr/>
          </p:nvSpPr>
          <p:spPr>
            <a:xfrm rot="-2199964">
              <a:off x="3586373" y="1138144"/>
              <a:ext cx="288361" cy="185805"/>
            </a:xfrm>
            <a:prstGeom prst="roundRect">
              <a:avLst>
                <a:gd fmla="val 16667" name="adj"/>
              </a:avLst>
            </a:prstGeom>
            <a:solidFill>
              <a:srgbClr val="EB8C0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0"/>
            <p:cNvSpPr/>
            <p:nvPr/>
          </p:nvSpPr>
          <p:spPr>
            <a:xfrm rot="-2199964">
              <a:off x="3747955" y="1138144"/>
              <a:ext cx="288361" cy="185805"/>
            </a:xfrm>
            <a:prstGeom prst="roundRect">
              <a:avLst>
                <a:gd fmla="val 16667" name="adj"/>
              </a:avLst>
            </a:prstGeom>
            <a:solidFill>
              <a:srgbClr val="EB8C0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1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Merchants could leverage on NewCo’s digital merchant solutions to support day-to-day operational needs</a:t>
            </a:r>
            <a:endParaRPr/>
          </a:p>
        </p:txBody>
      </p:sp>
      <p:sp>
        <p:nvSpPr>
          <p:cNvPr id="941" name="Google Shape;941;p41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942" name="Google Shape;942;p41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3" name="Google Shape;943;p41"/>
          <p:cNvSpPr/>
          <p:nvPr/>
        </p:nvSpPr>
        <p:spPr>
          <a:xfrm>
            <a:off x="2340244" y="1439705"/>
            <a:ext cx="6494194" cy="506404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Merchant services 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 overlay digital solutions that cater to merchants’ day-to-day operational needs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4" name="Google Shape;944;p41"/>
          <p:cNvGrpSpPr/>
          <p:nvPr/>
        </p:nvGrpSpPr>
        <p:grpSpPr>
          <a:xfrm>
            <a:off x="2340244" y="2024076"/>
            <a:ext cx="6494194" cy="841511"/>
            <a:chOff x="2340244" y="3734520"/>
            <a:chExt cx="6494194" cy="841511"/>
          </a:xfrm>
        </p:grpSpPr>
        <p:sp>
          <p:nvSpPr>
            <p:cNvPr id="945" name="Google Shape;945;p41"/>
            <p:cNvSpPr/>
            <p:nvPr/>
          </p:nvSpPr>
          <p:spPr>
            <a:xfrm>
              <a:off x="2340244" y="3734520"/>
              <a:ext cx="1170122" cy="838783"/>
            </a:xfrm>
            <a:prstGeom prst="rect">
              <a:avLst/>
            </a:prstGeom>
            <a:solidFill>
              <a:srgbClr val="968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Who does it serve?</a:t>
              </a: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3595608" y="3737248"/>
              <a:ext cx="5238830" cy="838783"/>
            </a:xfrm>
            <a:prstGeom prst="rect">
              <a:avLst/>
            </a:prstGeom>
            <a:solidFill>
              <a:srgbClr val="EAE8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Merchants</a:t>
              </a: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acquired by NewCo, who want to digitise their business operations, enabling operational efficiency (e.g. e-invoicing and billing, auto reconciliation, inventory management, accounting and tax reporting, reporting and analytics)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7" name="Google Shape;947;p41"/>
          <p:cNvSpPr/>
          <p:nvPr/>
        </p:nvSpPr>
        <p:spPr>
          <a:xfrm>
            <a:off x="2340244" y="2931168"/>
            <a:ext cx="1170122" cy="1478272"/>
          </a:xfrm>
          <a:prstGeom prst="rect">
            <a:avLst/>
          </a:prstGeom>
          <a:solidFill>
            <a:srgbClr val="968C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  <a:endParaRPr/>
          </a:p>
        </p:txBody>
      </p:sp>
      <p:sp>
        <p:nvSpPr>
          <p:cNvPr id="948" name="Google Shape;948;p41"/>
          <p:cNvSpPr/>
          <p:nvPr/>
        </p:nvSpPr>
        <p:spPr>
          <a:xfrm>
            <a:off x="3595608" y="2931168"/>
            <a:ext cx="5238830" cy="1478272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Merchants adopt NewCo’s offering, transacting most or all</a:t>
            </a: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payments via NewCo’s network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Merchants leverage on NewCo to enable digital merchant solutions to support business operations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NewCo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enables and integrates selected digital solutions for merchants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1"/>
          <p:cNvSpPr/>
          <p:nvPr/>
        </p:nvSpPr>
        <p:spPr>
          <a:xfrm>
            <a:off x="7659394" y="1087414"/>
            <a:ext cx="1165759" cy="22828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1600" lIns="36000" spcFirstLastPara="1" rIns="36000" wrap="square" tIns="21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ILLUSTRATIVE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41"/>
          <p:cNvSpPr txBox="1"/>
          <p:nvPr/>
        </p:nvSpPr>
        <p:spPr>
          <a:xfrm>
            <a:off x="352236" y="1138144"/>
            <a:ext cx="814070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Merchant Services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41"/>
          <p:cNvSpPr/>
          <p:nvPr/>
        </p:nvSpPr>
        <p:spPr>
          <a:xfrm>
            <a:off x="768480" y="1589691"/>
            <a:ext cx="1046704" cy="1905393"/>
          </a:xfrm>
          <a:custGeom>
            <a:rect b="b" l="l" r="r" t="t"/>
            <a:pathLst>
              <a:path extrusionOk="0" h="201" w="114">
                <a:moveTo>
                  <a:pt x="96" y="89"/>
                </a:moveTo>
                <a:cubicBezTo>
                  <a:pt x="18" y="89"/>
                  <a:pt x="18" y="89"/>
                  <a:pt x="18" y="89"/>
                </a:cubicBezTo>
                <a:cubicBezTo>
                  <a:pt x="15" y="89"/>
                  <a:pt x="13" y="92"/>
                  <a:pt x="13" y="95"/>
                </a:cubicBezTo>
                <a:cubicBezTo>
                  <a:pt x="13" y="105"/>
                  <a:pt x="13" y="105"/>
                  <a:pt x="13" y="105"/>
                </a:cubicBezTo>
                <a:cubicBezTo>
                  <a:pt x="13" y="108"/>
                  <a:pt x="15" y="111"/>
                  <a:pt x="18" y="111"/>
                </a:cubicBezTo>
                <a:cubicBezTo>
                  <a:pt x="96" y="111"/>
                  <a:pt x="96" y="111"/>
                  <a:pt x="96" y="111"/>
                </a:cubicBezTo>
                <a:cubicBezTo>
                  <a:pt x="99" y="111"/>
                  <a:pt x="101" y="108"/>
                  <a:pt x="101" y="105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1" y="92"/>
                  <a:pt x="99" y="89"/>
                  <a:pt x="96" y="89"/>
                </a:cubicBezTo>
                <a:close/>
                <a:moveTo>
                  <a:pt x="95" y="106"/>
                </a:moveTo>
                <a:cubicBezTo>
                  <a:pt x="77" y="106"/>
                  <a:pt x="77" y="106"/>
                  <a:pt x="77" y="106"/>
                </a:cubicBezTo>
                <a:cubicBezTo>
                  <a:pt x="76" y="106"/>
                  <a:pt x="75" y="105"/>
                  <a:pt x="75" y="104"/>
                </a:cubicBezTo>
                <a:cubicBezTo>
                  <a:pt x="75" y="103"/>
                  <a:pt x="76" y="102"/>
                  <a:pt x="77" y="102"/>
                </a:cubicBezTo>
                <a:cubicBezTo>
                  <a:pt x="95" y="102"/>
                  <a:pt x="95" y="102"/>
                  <a:pt x="95" y="102"/>
                </a:cubicBezTo>
                <a:cubicBezTo>
                  <a:pt x="96" y="102"/>
                  <a:pt x="97" y="103"/>
                  <a:pt x="97" y="104"/>
                </a:cubicBezTo>
                <a:cubicBezTo>
                  <a:pt x="97" y="105"/>
                  <a:pt x="96" y="106"/>
                  <a:pt x="95" y="106"/>
                </a:cubicBezTo>
                <a:close/>
                <a:moveTo>
                  <a:pt x="96" y="64"/>
                </a:moveTo>
                <a:cubicBezTo>
                  <a:pt x="18" y="64"/>
                  <a:pt x="18" y="64"/>
                  <a:pt x="18" y="64"/>
                </a:cubicBezTo>
                <a:cubicBezTo>
                  <a:pt x="15" y="64"/>
                  <a:pt x="13" y="66"/>
                  <a:pt x="13" y="70"/>
                </a:cubicBezTo>
                <a:cubicBezTo>
                  <a:pt x="13" y="80"/>
                  <a:pt x="13" y="80"/>
                  <a:pt x="13" y="80"/>
                </a:cubicBezTo>
                <a:cubicBezTo>
                  <a:pt x="13" y="83"/>
                  <a:pt x="15" y="85"/>
                  <a:pt x="18" y="85"/>
                </a:cubicBezTo>
                <a:cubicBezTo>
                  <a:pt x="96" y="85"/>
                  <a:pt x="96" y="85"/>
                  <a:pt x="96" y="85"/>
                </a:cubicBezTo>
                <a:cubicBezTo>
                  <a:pt x="99" y="85"/>
                  <a:pt x="101" y="83"/>
                  <a:pt x="101" y="80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101" y="66"/>
                  <a:pt x="99" y="64"/>
                  <a:pt x="96" y="64"/>
                </a:cubicBezTo>
                <a:close/>
                <a:moveTo>
                  <a:pt x="95" y="81"/>
                </a:moveTo>
                <a:cubicBezTo>
                  <a:pt x="77" y="81"/>
                  <a:pt x="77" y="81"/>
                  <a:pt x="77" y="81"/>
                </a:cubicBezTo>
                <a:cubicBezTo>
                  <a:pt x="76" y="81"/>
                  <a:pt x="75" y="80"/>
                  <a:pt x="75" y="79"/>
                </a:cubicBezTo>
                <a:cubicBezTo>
                  <a:pt x="75" y="78"/>
                  <a:pt x="76" y="77"/>
                  <a:pt x="77" y="77"/>
                </a:cubicBezTo>
                <a:cubicBezTo>
                  <a:pt x="95" y="77"/>
                  <a:pt x="95" y="77"/>
                  <a:pt x="95" y="77"/>
                </a:cubicBezTo>
                <a:cubicBezTo>
                  <a:pt x="96" y="77"/>
                  <a:pt x="97" y="78"/>
                  <a:pt x="97" y="79"/>
                </a:cubicBezTo>
                <a:cubicBezTo>
                  <a:pt x="97" y="80"/>
                  <a:pt x="96" y="81"/>
                  <a:pt x="95" y="81"/>
                </a:cubicBezTo>
                <a:close/>
                <a:moveTo>
                  <a:pt x="96" y="115"/>
                </a:moveTo>
                <a:cubicBezTo>
                  <a:pt x="18" y="115"/>
                  <a:pt x="18" y="115"/>
                  <a:pt x="18" y="115"/>
                </a:cubicBezTo>
                <a:cubicBezTo>
                  <a:pt x="15" y="115"/>
                  <a:pt x="13" y="117"/>
                  <a:pt x="13" y="120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3" y="133"/>
                  <a:pt x="15" y="136"/>
                  <a:pt x="18" y="136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9" y="136"/>
                  <a:pt x="101" y="133"/>
                  <a:pt x="101" y="130"/>
                </a:cubicBezTo>
                <a:cubicBezTo>
                  <a:pt x="101" y="120"/>
                  <a:pt x="101" y="120"/>
                  <a:pt x="101" y="120"/>
                </a:cubicBezTo>
                <a:cubicBezTo>
                  <a:pt x="101" y="117"/>
                  <a:pt x="99" y="115"/>
                  <a:pt x="96" y="115"/>
                </a:cubicBezTo>
                <a:close/>
                <a:moveTo>
                  <a:pt x="95" y="131"/>
                </a:moveTo>
                <a:cubicBezTo>
                  <a:pt x="77" y="131"/>
                  <a:pt x="77" y="131"/>
                  <a:pt x="77" y="131"/>
                </a:cubicBezTo>
                <a:cubicBezTo>
                  <a:pt x="76" y="131"/>
                  <a:pt x="75" y="131"/>
                  <a:pt x="75" y="130"/>
                </a:cubicBezTo>
                <a:cubicBezTo>
                  <a:pt x="75" y="129"/>
                  <a:pt x="76" y="128"/>
                  <a:pt x="77" y="128"/>
                </a:cubicBezTo>
                <a:cubicBezTo>
                  <a:pt x="95" y="128"/>
                  <a:pt x="95" y="128"/>
                  <a:pt x="95" y="128"/>
                </a:cubicBezTo>
                <a:cubicBezTo>
                  <a:pt x="96" y="128"/>
                  <a:pt x="97" y="129"/>
                  <a:pt x="97" y="130"/>
                </a:cubicBezTo>
                <a:cubicBezTo>
                  <a:pt x="97" y="131"/>
                  <a:pt x="96" y="131"/>
                  <a:pt x="95" y="131"/>
                </a:cubicBezTo>
                <a:close/>
                <a:moveTo>
                  <a:pt x="96" y="140"/>
                </a:moveTo>
                <a:cubicBezTo>
                  <a:pt x="18" y="140"/>
                  <a:pt x="18" y="140"/>
                  <a:pt x="18" y="140"/>
                </a:cubicBezTo>
                <a:cubicBezTo>
                  <a:pt x="15" y="140"/>
                  <a:pt x="13" y="143"/>
                  <a:pt x="13" y="146"/>
                </a:cubicBezTo>
                <a:cubicBezTo>
                  <a:pt x="13" y="156"/>
                  <a:pt x="13" y="156"/>
                  <a:pt x="13" y="156"/>
                </a:cubicBezTo>
                <a:cubicBezTo>
                  <a:pt x="13" y="159"/>
                  <a:pt x="15" y="161"/>
                  <a:pt x="18" y="161"/>
                </a:cubicBezTo>
                <a:cubicBezTo>
                  <a:pt x="96" y="161"/>
                  <a:pt x="96" y="161"/>
                  <a:pt x="96" y="161"/>
                </a:cubicBezTo>
                <a:cubicBezTo>
                  <a:pt x="99" y="161"/>
                  <a:pt x="101" y="159"/>
                  <a:pt x="101" y="156"/>
                </a:cubicBezTo>
                <a:cubicBezTo>
                  <a:pt x="101" y="146"/>
                  <a:pt x="101" y="146"/>
                  <a:pt x="101" y="146"/>
                </a:cubicBezTo>
                <a:cubicBezTo>
                  <a:pt x="101" y="143"/>
                  <a:pt x="99" y="140"/>
                  <a:pt x="96" y="140"/>
                </a:cubicBezTo>
                <a:close/>
                <a:moveTo>
                  <a:pt x="95" y="157"/>
                </a:moveTo>
                <a:cubicBezTo>
                  <a:pt x="77" y="157"/>
                  <a:pt x="77" y="157"/>
                  <a:pt x="77" y="157"/>
                </a:cubicBezTo>
                <a:cubicBezTo>
                  <a:pt x="76" y="157"/>
                  <a:pt x="75" y="156"/>
                  <a:pt x="75" y="155"/>
                </a:cubicBezTo>
                <a:cubicBezTo>
                  <a:pt x="75" y="154"/>
                  <a:pt x="76" y="153"/>
                  <a:pt x="77" y="153"/>
                </a:cubicBezTo>
                <a:cubicBezTo>
                  <a:pt x="95" y="153"/>
                  <a:pt x="95" y="153"/>
                  <a:pt x="95" y="153"/>
                </a:cubicBezTo>
                <a:cubicBezTo>
                  <a:pt x="96" y="153"/>
                  <a:pt x="97" y="154"/>
                  <a:pt x="97" y="155"/>
                </a:cubicBezTo>
                <a:cubicBezTo>
                  <a:pt x="97" y="156"/>
                  <a:pt x="96" y="157"/>
                  <a:pt x="95" y="157"/>
                </a:cubicBezTo>
                <a:close/>
                <a:moveTo>
                  <a:pt x="96" y="165"/>
                </a:moveTo>
                <a:cubicBezTo>
                  <a:pt x="18" y="165"/>
                  <a:pt x="18" y="165"/>
                  <a:pt x="18" y="165"/>
                </a:cubicBezTo>
                <a:cubicBezTo>
                  <a:pt x="15" y="165"/>
                  <a:pt x="13" y="168"/>
                  <a:pt x="13" y="171"/>
                </a:cubicBezTo>
                <a:cubicBezTo>
                  <a:pt x="13" y="181"/>
                  <a:pt x="13" y="181"/>
                  <a:pt x="13" y="181"/>
                </a:cubicBezTo>
                <a:cubicBezTo>
                  <a:pt x="13" y="184"/>
                  <a:pt x="15" y="187"/>
                  <a:pt x="18" y="187"/>
                </a:cubicBezTo>
                <a:cubicBezTo>
                  <a:pt x="96" y="187"/>
                  <a:pt x="96" y="187"/>
                  <a:pt x="96" y="187"/>
                </a:cubicBezTo>
                <a:cubicBezTo>
                  <a:pt x="99" y="187"/>
                  <a:pt x="101" y="184"/>
                  <a:pt x="101" y="181"/>
                </a:cubicBezTo>
                <a:cubicBezTo>
                  <a:pt x="101" y="171"/>
                  <a:pt x="101" y="171"/>
                  <a:pt x="101" y="171"/>
                </a:cubicBezTo>
                <a:cubicBezTo>
                  <a:pt x="101" y="168"/>
                  <a:pt x="99" y="165"/>
                  <a:pt x="96" y="165"/>
                </a:cubicBezTo>
                <a:close/>
                <a:moveTo>
                  <a:pt x="95" y="182"/>
                </a:moveTo>
                <a:cubicBezTo>
                  <a:pt x="77" y="182"/>
                  <a:pt x="77" y="182"/>
                  <a:pt x="77" y="182"/>
                </a:cubicBezTo>
                <a:cubicBezTo>
                  <a:pt x="76" y="182"/>
                  <a:pt x="75" y="181"/>
                  <a:pt x="75" y="180"/>
                </a:cubicBezTo>
                <a:cubicBezTo>
                  <a:pt x="75" y="179"/>
                  <a:pt x="76" y="179"/>
                  <a:pt x="77" y="179"/>
                </a:cubicBezTo>
                <a:cubicBezTo>
                  <a:pt x="95" y="179"/>
                  <a:pt x="95" y="179"/>
                  <a:pt x="95" y="179"/>
                </a:cubicBezTo>
                <a:cubicBezTo>
                  <a:pt x="96" y="179"/>
                  <a:pt x="97" y="179"/>
                  <a:pt x="97" y="180"/>
                </a:cubicBezTo>
                <a:cubicBezTo>
                  <a:pt x="97" y="181"/>
                  <a:pt x="96" y="182"/>
                  <a:pt x="95" y="182"/>
                </a:cubicBezTo>
                <a:close/>
                <a:moveTo>
                  <a:pt x="96" y="13"/>
                </a:moveTo>
                <a:cubicBezTo>
                  <a:pt x="18" y="13"/>
                  <a:pt x="18" y="13"/>
                  <a:pt x="18" y="13"/>
                </a:cubicBezTo>
                <a:cubicBezTo>
                  <a:pt x="15" y="13"/>
                  <a:pt x="13" y="16"/>
                  <a:pt x="13" y="1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2"/>
                  <a:pt x="15" y="34"/>
                  <a:pt x="18" y="34"/>
                </a:cubicBezTo>
                <a:cubicBezTo>
                  <a:pt x="96" y="34"/>
                  <a:pt x="96" y="34"/>
                  <a:pt x="96" y="34"/>
                </a:cubicBezTo>
                <a:cubicBezTo>
                  <a:pt x="99" y="34"/>
                  <a:pt x="101" y="32"/>
                  <a:pt x="101" y="2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1" y="16"/>
                  <a:pt x="99" y="13"/>
                  <a:pt x="96" y="13"/>
                </a:cubicBezTo>
                <a:close/>
                <a:moveTo>
                  <a:pt x="95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6" y="30"/>
                  <a:pt x="75" y="29"/>
                  <a:pt x="75" y="28"/>
                </a:cubicBezTo>
                <a:cubicBezTo>
                  <a:pt x="75" y="27"/>
                  <a:pt x="76" y="26"/>
                  <a:pt x="77" y="26"/>
                </a:cubicBezTo>
                <a:cubicBezTo>
                  <a:pt x="95" y="26"/>
                  <a:pt x="95" y="26"/>
                  <a:pt x="95" y="26"/>
                </a:cubicBezTo>
                <a:cubicBezTo>
                  <a:pt x="96" y="26"/>
                  <a:pt x="97" y="27"/>
                  <a:pt x="97" y="28"/>
                </a:cubicBezTo>
                <a:cubicBezTo>
                  <a:pt x="97" y="29"/>
                  <a:pt x="96" y="30"/>
                  <a:pt x="95" y="30"/>
                </a:cubicBezTo>
                <a:close/>
                <a:moveTo>
                  <a:pt x="104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6"/>
                  <a:pt x="4" y="201"/>
                  <a:pt x="10" y="201"/>
                </a:cubicBezTo>
                <a:cubicBezTo>
                  <a:pt x="104" y="201"/>
                  <a:pt x="104" y="201"/>
                  <a:pt x="104" y="201"/>
                </a:cubicBezTo>
                <a:cubicBezTo>
                  <a:pt x="110" y="201"/>
                  <a:pt x="114" y="196"/>
                  <a:pt x="114" y="191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4"/>
                  <a:pt x="110" y="0"/>
                  <a:pt x="104" y="0"/>
                </a:cubicBezTo>
                <a:close/>
                <a:moveTo>
                  <a:pt x="106" y="191"/>
                </a:moveTo>
                <a:cubicBezTo>
                  <a:pt x="106" y="192"/>
                  <a:pt x="105" y="193"/>
                  <a:pt x="104" y="193"/>
                </a:cubicBezTo>
                <a:cubicBezTo>
                  <a:pt x="10" y="193"/>
                  <a:pt x="10" y="193"/>
                  <a:pt x="10" y="193"/>
                </a:cubicBezTo>
                <a:cubicBezTo>
                  <a:pt x="9" y="193"/>
                  <a:pt x="8" y="192"/>
                  <a:pt x="8" y="191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9"/>
                  <a:pt x="9" y="8"/>
                  <a:pt x="10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5" y="8"/>
                  <a:pt x="106" y="9"/>
                  <a:pt x="106" y="10"/>
                </a:cubicBezTo>
                <a:lnTo>
                  <a:pt x="106" y="191"/>
                </a:lnTo>
                <a:close/>
                <a:moveTo>
                  <a:pt x="96" y="39"/>
                </a:moveTo>
                <a:cubicBezTo>
                  <a:pt x="18" y="39"/>
                  <a:pt x="18" y="39"/>
                  <a:pt x="18" y="39"/>
                </a:cubicBezTo>
                <a:cubicBezTo>
                  <a:pt x="15" y="39"/>
                  <a:pt x="13" y="41"/>
                  <a:pt x="13" y="44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7"/>
                  <a:pt x="15" y="60"/>
                  <a:pt x="18" y="60"/>
                </a:cubicBezTo>
                <a:cubicBezTo>
                  <a:pt x="96" y="60"/>
                  <a:pt x="96" y="60"/>
                  <a:pt x="96" y="60"/>
                </a:cubicBezTo>
                <a:cubicBezTo>
                  <a:pt x="99" y="60"/>
                  <a:pt x="101" y="57"/>
                  <a:pt x="101" y="54"/>
                </a:cubicBezTo>
                <a:cubicBezTo>
                  <a:pt x="101" y="44"/>
                  <a:pt x="101" y="44"/>
                  <a:pt x="101" y="44"/>
                </a:cubicBezTo>
                <a:cubicBezTo>
                  <a:pt x="101" y="41"/>
                  <a:pt x="99" y="39"/>
                  <a:pt x="96" y="39"/>
                </a:cubicBezTo>
                <a:close/>
                <a:moveTo>
                  <a:pt x="95" y="55"/>
                </a:moveTo>
                <a:cubicBezTo>
                  <a:pt x="77" y="55"/>
                  <a:pt x="77" y="55"/>
                  <a:pt x="77" y="55"/>
                </a:cubicBezTo>
                <a:cubicBezTo>
                  <a:pt x="76" y="55"/>
                  <a:pt x="75" y="54"/>
                  <a:pt x="75" y="53"/>
                </a:cubicBezTo>
                <a:cubicBezTo>
                  <a:pt x="75" y="52"/>
                  <a:pt x="76" y="52"/>
                  <a:pt x="77" y="52"/>
                </a:cubicBezTo>
                <a:cubicBezTo>
                  <a:pt x="95" y="52"/>
                  <a:pt x="95" y="52"/>
                  <a:pt x="95" y="52"/>
                </a:cubicBezTo>
                <a:cubicBezTo>
                  <a:pt x="96" y="52"/>
                  <a:pt x="97" y="52"/>
                  <a:pt x="97" y="53"/>
                </a:cubicBezTo>
                <a:cubicBezTo>
                  <a:pt x="97" y="54"/>
                  <a:pt x="96" y="55"/>
                  <a:pt x="95" y="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41"/>
          <p:cNvSpPr txBox="1"/>
          <p:nvPr/>
        </p:nvSpPr>
        <p:spPr>
          <a:xfrm>
            <a:off x="403657" y="3655728"/>
            <a:ext cx="17763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Merchant Services – Overlay Digital Solutions</a:t>
            </a:r>
            <a:endParaRPr b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41"/>
          <p:cNvSpPr/>
          <p:nvPr/>
        </p:nvSpPr>
        <p:spPr>
          <a:xfrm>
            <a:off x="3629197" y="2991154"/>
            <a:ext cx="189332" cy="1893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54" name="Google Shape;954;p41"/>
          <p:cNvSpPr/>
          <p:nvPr/>
        </p:nvSpPr>
        <p:spPr>
          <a:xfrm>
            <a:off x="3629197" y="3393072"/>
            <a:ext cx="189332" cy="1893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55" name="Google Shape;955;p41"/>
          <p:cNvSpPr/>
          <p:nvPr/>
        </p:nvSpPr>
        <p:spPr>
          <a:xfrm>
            <a:off x="3629197" y="3801215"/>
            <a:ext cx="189332" cy="18933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56" name="Google Shape;956;p41"/>
          <p:cNvSpPr txBox="1"/>
          <p:nvPr/>
        </p:nvSpPr>
        <p:spPr>
          <a:xfrm>
            <a:off x="306157" y="4696026"/>
            <a:ext cx="8135175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PwC Strategy&amp; analysis</a:t>
            </a:r>
            <a:endParaRPr b="0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Standard sets requirements for Wallet and Scheme to drive experience and interoperability for consumers and merchants</a:t>
            </a:r>
            <a:endParaRPr/>
          </a:p>
        </p:txBody>
      </p:sp>
      <p:sp>
        <p:nvSpPr>
          <p:cNvPr id="962" name="Google Shape;962;p42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963" name="Google Shape;963;p42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4" name="Google Shape;964;p42"/>
          <p:cNvSpPr/>
          <p:nvPr/>
        </p:nvSpPr>
        <p:spPr>
          <a:xfrm>
            <a:off x="2340244" y="1439705"/>
            <a:ext cx="6494194" cy="506404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sets technical, experiential, and operational requirements for Wallet service users, determines and enforces scheme rules, as well as boost consumer and merchant adoption </a:t>
            </a: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42"/>
          <p:cNvSpPr/>
          <p:nvPr/>
        </p:nvSpPr>
        <p:spPr>
          <a:xfrm>
            <a:off x="2340244" y="2024076"/>
            <a:ext cx="1170122" cy="838783"/>
          </a:xfrm>
          <a:prstGeom prst="rect">
            <a:avLst/>
          </a:prstGeom>
          <a:solidFill>
            <a:srgbClr val="968C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Who does it relate to?</a:t>
            </a:r>
            <a:endParaRPr/>
          </a:p>
        </p:txBody>
      </p:sp>
      <p:sp>
        <p:nvSpPr>
          <p:cNvPr id="966" name="Google Shape;966;p42"/>
          <p:cNvSpPr/>
          <p:nvPr/>
        </p:nvSpPr>
        <p:spPr>
          <a:xfrm>
            <a:off x="3595608" y="2026804"/>
            <a:ext cx="5238830" cy="838783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Wallet service user (i.e. category wallet providers) – subjected to wallet standard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Scheme service user – subjected to scheme rules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NewCo’s consumer and merchants</a:t>
            </a:r>
            <a:endParaRPr/>
          </a:p>
        </p:txBody>
      </p:sp>
      <p:sp>
        <p:nvSpPr>
          <p:cNvPr id="967" name="Google Shape;967;p42"/>
          <p:cNvSpPr/>
          <p:nvPr/>
        </p:nvSpPr>
        <p:spPr>
          <a:xfrm>
            <a:off x="2340244" y="2931168"/>
            <a:ext cx="1170122" cy="1478272"/>
          </a:xfrm>
          <a:prstGeom prst="rect">
            <a:avLst/>
          </a:prstGeom>
          <a:solidFill>
            <a:srgbClr val="968C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  <a:endParaRPr/>
          </a:p>
        </p:txBody>
      </p:sp>
      <p:sp>
        <p:nvSpPr>
          <p:cNvPr id="968" name="Google Shape;968;p42"/>
          <p:cNvSpPr/>
          <p:nvPr/>
        </p:nvSpPr>
        <p:spPr>
          <a:xfrm>
            <a:off x="3595608" y="2931168"/>
            <a:ext cx="5238830" cy="1478272"/>
          </a:xfrm>
          <a:prstGeom prst="rect">
            <a:avLst/>
          </a:prstGeom>
          <a:solidFill>
            <a:srgbClr val="EAE8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Wallet service user meet the set technical, experiential, and operational requirements to participate in Wallet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Scheme service user must adhere to scheme rules set by NewCo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NewCo’s offering to align to formal and informal consumer and merchant adoption levers to change public mindset and behavior towards cashless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17145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42"/>
          <p:cNvSpPr/>
          <p:nvPr/>
        </p:nvSpPr>
        <p:spPr>
          <a:xfrm>
            <a:off x="7659394" y="1087414"/>
            <a:ext cx="1165759" cy="22828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1600" lIns="36000" spcFirstLastPara="1" rIns="36000" wrap="square" tIns="21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ILLUSTRATIVE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42"/>
          <p:cNvSpPr txBox="1"/>
          <p:nvPr/>
        </p:nvSpPr>
        <p:spPr>
          <a:xfrm>
            <a:off x="352236" y="1138144"/>
            <a:ext cx="814070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1" name="Google Shape;971;p42"/>
          <p:cNvGrpSpPr/>
          <p:nvPr/>
        </p:nvGrpSpPr>
        <p:grpSpPr>
          <a:xfrm>
            <a:off x="392007" y="1877400"/>
            <a:ext cx="1776350" cy="1779355"/>
            <a:chOff x="403657" y="1695171"/>
            <a:chExt cx="1776350" cy="1779355"/>
          </a:xfrm>
        </p:grpSpPr>
        <p:sp>
          <p:nvSpPr>
            <p:cNvPr id="972" name="Google Shape;972;p42"/>
            <p:cNvSpPr/>
            <p:nvPr/>
          </p:nvSpPr>
          <p:spPr>
            <a:xfrm>
              <a:off x="676614" y="1695171"/>
              <a:ext cx="1210243" cy="1447172"/>
            </a:xfrm>
            <a:custGeom>
              <a:rect b="b" l="l" r="r" t="t"/>
              <a:pathLst>
                <a:path extrusionOk="0" h="753" w="546">
                  <a:moveTo>
                    <a:pt x="546" y="67"/>
                  </a:moveTo>
                  <a:cubicBezTo>
                    <a:pt x="546" y="718"/>
                    <a:pt x="546" y="718"/>
                    <a:pt x="546" y="718"/>
                  </a:cubicBezTo>
                  <a:cubicBezTo>
                    <a:pt x="546" y="738"/>
                    <a:pt x="530" y="753"/>
                    <a:pt x="511" y="753"/>
                  </a:cubicBezTo>
                  <a:cubicBezTo>
                    <a:pt x="34" y="753"/>
                    <a:pt x="34" y="753"/>
                    <a:pt x="34" y="753"/>
                  </a:cubicBezTo>
                  <a:cubicBezTo>
                    <a:pt x="15" y="753"/>
                    <a:pt x="0" y="738"/>
                    <a:pt x="0" y="718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8"/>
                    <a:pt x="15" y="32"/>
                    <a:pt x="3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2" y="40"/>
                    <a:pt x="190" y="48"/>
                    <a:pt x="190" y="57"/>
                  </a:cubicBezTo>
                  <a:cubicBezTo>
                    <a:pt x="190" y="63"/>
                    <a:pt x="187" y="69"/>
                    <a:pt x="182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719"/>
                    <a:pt x="36" y="719"/>
                    <a:pt x="36" y="719"/>
                  </a:cubicBezTo>
                  <a:cubicBezTo>
                    <a:pt x="509" y="719"/>
                    <a:pt x="509" y="719"/>
                    <a:pt x="509" y="719"/>
                  </a:cubicBezTo>
                  <a:cubicBezTo>
                    <a:pt x="509" y="73"/>
                    <a:pt x="509" y="73"/>
                    <a:pt x="509" y="73"/>
                  </a:cubicBezTo>
                  <a:cubicBezTo>
                    <a:pt x="363" y="73"/>
                    <a:pt x="363" y="73"/>
                    <a:pt x="363" y="73"/>
                  </a:cubicBezTo>
                  <a:cubicBezTo>
                    <a:pt x="358" y="69"/>
                    <a:pt x="355" y="63"/>
                    <a:pt x="355" y="57"/>
                  </a:cubicBezTo>
                  <a:cubicBezTo>
                    <a:pt x="355" y="48"/>
                    <a:pt x="353" y="40"/>
                    <a:pt x="351" y="32"/>
                  </a:cubicBezTo>
                  <a:cubicBezTo>
                    <a:pt x="511" y="32"/>
                    <a:pt x="511" y="32"/>
                    <a:pt x="511" y="32"/>
                  </a:cubicBezTo>
                  <a:cubicBezTo>
                    <a:pt x="530" y="32"/>
                    <a:pt x="546" y="48"/>
                    <a:pt x="546" y="67"/>
                  </a:cubicBezTo>
                  <a:close/>
                  <a:moveTo>
                    <a:pt x="468" y="203"/>
                  </a:moveTo>
                  <a:cubicBezTo>
                    <a:pt x="468" y="676"/>
                    <a:pt x="468" y="676"/>
                    <a:pt x="468" y="676"/>
                  </a:cubicBezTo>
                  <a:cubicBezTo>
                    <a:pt x="77" y="676"/>
                    <a:pt x="77" y="676"/>
                    <a:pt x="77" y="676"/>
                  </a:cubicBezTo>
                  <a:cubicBezTo>
                    <a:pt x="77" y="203"/>
                    <a:pt x="77" y="203"/>
                    <a:pt x="77" y="203"/>
                  </a:cubicBezTo>
                  <a:cubicBezTo>
                    <a:pt x="78" y="203"/>
                    <a:pt x="78" y="203"/>
                    <a:pt x="79" y="203"/>
                  </a:cubicBezTo>
                  <a:cubicBezTo>
                    <a:pt x="467" y="203"/>
                    <a:pt x="467" y="203"/>
                    <a:pt x="467" y="203"/>
                  </a:cubicBezTo>
                  <a:cubicBezTo>
                    <a:pt x="467" y="203"/>
                    <a:pt x="468" y="203"/>
                    <a:pt x="468" y="203"/>
                  </a:cubicBezTo>
                  <a:close/>
                  <a:moveTo>
                    <a:pt x="286" y="401"/>
                  </a:moveTo>
                  <a:cubicBezTo>
                    <a:pt x="277" y="392"/>
                    <a:pt x="263" y="392"/>
                    <a:pt x="255" y="401"/>
                  </a:cubicBezTo>
                  <a:cubicBezTo>
                    <a:pt x="185" y="471"/>
                    <a:pt x="185" y="471"/>
                    <a:pt x="185" y="471"/>
                  </a:cubicBezTo>
                  <a:cubicBezTo>
                    <a:pt x="160" y="446"/>
                    <a:pt x="160" y="446"/>
                    <a:pt x="160" y="446"/>
                  </a:cubicBezTo>
                  <a:cubicBezTo>
                    <a:pt x="152" y="438"/>
                    <a:pt x="138" y="438"/>
                    <a:pt x="130" y="446"/>
                  </a:cubicBezTo>
                  <a:cubicBezTo>
                    <a:pt x="121" y="454"/>
                    <a:pt x="121" y="468"/>
                    <a:pt x="130" y="477"/>
                  </a:cubicBezTo>
                  <a:cubicBezTo>
                    <a:pt x="170" y="517"/>
                    <a:pt x="170" y="517"/>
                    <a:pt x="170" y="517"/>
                  </a:cubicBezTo>
                  <a:cubicBezTo>
                    <a:pt x="174" y="521"/>
                    <a:pt x="179" y="523"/>
                    <a:pt x="185" y="523"/>
                  </a:cubicBezTo>
                  <a:cubicBezTo>
                    <a:pt x="191" y="523"/>
                    <a:pt x="196" y="521"/>
                    <a:pt x="200" y="517"/>
                  </a:cubicBezTo>
                  <a:cubicBezTo>
                    <a:pt x="286" y="431"/>
                    <a:pt x="286" y="431"/>
                    <a:pt x="286" y="431"/>
                  </a:cubicBezTo>
                  <a:cubicBezTo>
                    <a:pt x="294" y="423"/>
                    <a:pt x="294" y="409"/>
                    <a:pt x="286" y="401"/>
                  </a:cubicBezTo>
                  <a:close/>
                  <a:moveTo>
                    <a:pt x="286" y="267"/>
                  </a:moveTo>
                  <a:cubicBezTo>
                    <a:pt x="277" y="258"/>
                    <a:pt x="263" y="258"/>
                    <a:pt x="255" y="267"/>
                  </a:cubicBezTo>
                  <a:cubicBezTo>
                    <a:pt x="185" y="337"/>
                    <a:pt x="185" y="337"/>
                    <a:pt x="185" y="337"/>
                  </a:cubicBezTo>
                  <a:cubicBezTo>
                    <a:pt x="160" y="312"/>
                    <a:pt x="160" y="312"/>
                    <a:pt x="160" y="312"/>
                  </a:cubicBezTo>
                  <a:cubicBezTo>
                    <a:pt x="152" y="303"/>
                    <a:pt x="138" y="303"/>
                    <a:pt x="130" y="312"/>
                  </a:cubicBezTo>
                  <a:cubicBezTo>
                    <a:pt x="121" y="320"/>
                    <a:pt x="121" y="334"/>
                    <a:pt x="130" y="343"/>
                  </a:cubicBezTo>
                  <a:cubicBezTo>
                    <a:pt x="170" y="383"/>
                    <a:pt x="170" y="383"/>
                    <a:pt x="170" y="383"/>
                  </a:cubicBezTo>
                  <a:cubicBezTo>
                    <a:pt x="174" y="387"/>
                    <a:pt x="179" y="389"/>
                    <a:pt x="185" y="389"/>
                  </a:cubicBezTo>
                  <a:cubicBezTo>
                    <a:pt x="191" y="389"/>
                    <a:pt x="196" y="387"/>
                    <a:pt x="200" y="383"/>
                  </a:cubicBezTo>
                  <a:cubicBezTo>
                    <a:pt x="286" y="297"/>
                    <a:pt x="286" y="297"/>
                    <a:pt x="286" y="297"/>
                  </a:cubicBezTo>
                  <a:cubicBezTo>
                    <a:pt x="294" y="289"/>
                    <a:pt x="294" y="275"/>
                    <a:pt x="286" y="267"/>
                  </a:cubicBezTo>
                  <a:close/>
                  <a:moveTo>
                    <a:pt x="77" y="138"/>
                  </a:moveTo>
                  <a:cubicBezTo>
                    <a:pt x="77" y="119"/>
                    <a:pt x="92" y="104"/>
                    <a:pt x="111" y="104"/>
                  </a:cubicBezTo>
                  <a:cubicBezTo>
                    <a:pt x="169" y="104"/>
                    <a:pt x="169" y="104"/>
                    <a:pt x="169" y="104"/>
                  </a:cubicBezTo>
                  <a:cubicBezTo>
                    <a:pt x="195" y="104"/>
                    <a:pt x="216" y="83"/>
                    <a:pt x="216" y="57"/>
                  </a:cubicBezTo>
                  <a:cubicBezTo>
                    <a:pt x="216" y="25"/>
                    <a:pt x="242" y="0"/>
                    <a:pt x="273" y="0"/>
                  </a:cubicBezTo>
                  <a:cubicBezTo>
                    <a:pt x="304" y="0"/>
                    <a:pt x="329" y="25"/>
                    <a:pt x="329" y="57"/>
                  </a:cubicBezTo>
                  <a:cubicBezTo>
                    <a:pt x="329" y="83"/>
                    <a:pt x="350" y="104"/>
                    <a:pt x="377" y="104"/>
                  </a:cubicBezTo>
                  <a:cubicBezTo>
                    <a:pt x="435" y="104"/>
                    <a:pt x="435" y="104"/>
                    <a:pt x="435" y="104"/>
                  </a:cubicBezTo>
                  <a:cubicBezTo>
                    <a:pt x="453" y="104"/>
                    <a:pt x="468" y="119"/>
                    <a:pt x="468" y="138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8" y="171"/>
                    <a:pt x="468" y="174"/>
                    <a:pt x="467" y="177"/>
                  </a:cubicBezTo>
                  <a:cubicBezTo>
                    <a:pt x="79" y="177"/>
                    <a:pt x="79" y="177"/>
                    <a:pt x="79" y="177"/>
                  </a:cubicBezTo>
                  <a:cubicBezTo>
                    <a:pt x="78" y="174"/>
                    <a:pt x="77" y="171"/>
                    <a:pt x="77" y="168"/>
                  </a:cubicBezTo>
                  <a:lnTo>
                    <a:pt x="77" y="138"/>
                  </a:lnTo>
                  <a:close/>
                  <a:moveTo>
                    <a:pt x="250" y="57"/>
                  </a:moveTo>
                  <a:cubicBezTo>
                    <a:pt x="250" y="69"/>
                    <a:pt x="260" y="79"/>
                    <a:pt x="273" y="79"/>
                  </a:cubicBezTo>
                  <a:cubicBezTo>
                    <a:pt x="285" y="79"/>
                    <a:pt x="296" y="69"/>
                    <a:pt x="296" y="57"/>
                  </a:cubicBezTo>
                  <a:cubicBezTo>
                    <a:pt x="296" y="44"/>
                    <a:pt x="285" y="34"/>
                    <a:pt x="273" y="34"/>
                  </a:cubicBezTo>
                  <a:cubicBezTo>
                    <a:pt x="260" y="34"/>
                    <a:pt x="250" y="44"/>
                    <a:pt x="250" y="57"/>
                  </a:cubicBezTo>
                  <a:close/>
                </a:path>
              </a:pathLst>
            </a:custGeom>
            <a:solidFill>
              <a:srgbClr val="706951"/>
            </a:solidFill>
            <a:ln>
              <a:noFill/>
            </a:ln>
          </p:spPr>
          <p:txBody>
            <a:bodyPr anchorCtr="0" anchor="t" bIns="40050" lIns="80125" spcFirstLastPara="1" rIns="80125" wrap="square" tIns="40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2"/>
            <p:cNvSpPr txBox="1"/>
            <p:nvPr/>
          </p:nvSpPr>
          <p:spPr>
            <a:xfrm>
              <a:off x="403657" y="3305249"/>
              <a:ext cx="1776350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NewCo Standard</a:t>
              </a:r>
              <a:endParaRPr b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" name="Google Shape;974;p42"/>
          <p:cNvSpPr txBox="1"/>
          <p:nvPr/>
        </p:nvSpPr>
        <p:spPr>
          <a:xfrm>
            <a:off x="306157" y="4696026"/>
            <a:ext cx="8135175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PwC Strategy&amp; analysis</a:t>
            </a:r>
            <a:endParaRPr b="0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3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The target addressable market for NewCo was identified and business case developed to substantiate the investment required</a:t>
            </a:r>
            <a:endParaRPr/>
          </a:p>
        </p:txBody>
      </p:sp>
      <p:sp>
        <p:nvSpPr>
          <p:cNvPr id="980" name="Google Shape;980;p43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981" name="Google Shape;981;p43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2" name="Google Shape;982;p43"/>
          <p:cNvCxnSpPr/>
          <p:nvPr/>
        </p:nvCxnSpPr>
        <p:spPr>
          <a:xfrm>
            <a:off x="4572000" y="1327147"/>
            <a:ext cx="0" cy="34428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83" name="Google Shape;983;p43"/>
          <p:cNvSpPr txBox="1"/>
          <p:nvPr/>
        </p:nvSpPr>
        <p:spPr>
          <a:xfrm>
            <a:off x="323399" y="1138144"/>
            <a:ext cx="370914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the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Addressable Market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43"/>
          <p:cNvSpPr txBox="1"/>
          <p:nvPr/>
        </p:nvSpPr>
        <p:spPr>
          <a:xfrm>
            <a:off x="4640104" y="1138144"/>
            <a:ext cx="356441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the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Case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5" name="Google Shape;9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4642" y="1399615"/>
            <a:ext cx="1841119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86" name="Google Shape;98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2576" y="1937693"/>
            <a:ext cx="1859480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87" name="Google Shape;987;p43"/>
          <p:cNvSpPr txBox="1"/>
          <p:nvPr>
            <p:ph idx="1" type="body"/>
          </p:nvPr>
        </p:nvSpPr>
        <p:spPr>
          <a:xfrm>
            <a:off x="388620" y="2789841"/>
            <a:ext cx="4053840" cy="189973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100" u="sng"/>
              <a:t>Key Takeaways</a:t>
            </a:r>
            <a:endParaRPr/>
          </a:p>
          <a:p>
            <a:pPr indent="-179388" lvl="0" marL="17938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NewCo will be competing in the informal cash market in its initial phase – capture rate is driven by NewCo’s interoperability feature and it’s position at top-of-the-wallet</a:t>
            </a:r>
            <a:endParaRPr sz="1100"/>
          </a:p>
          <a:p>
            <a:pPr indent="-179388" lvl="0" marL="17938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NewCo will capture debit card transactions subsequently as consumers move away from delayed to instant settlement of funds</a:t>
            </a:r>
            <a:endParaRPr/>
          </a:p>
          <a:p>
            <a:pPr indent="-179388" lvl="0" marL="17938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/>
              <a:t>Credit and charge card transactions will not be captured by NewCo as they offer consumers a different product proposition to NewCo, competing in a different market </a:t>
            </a:r>
            <a:endParaRPr/>
          </a:p>
        </p:txBody>
      </p:sp>
      <p:sp>
        <p:nvSpPr>
          <p:cNvPr id="988" name="Google Shape;988;p43"/>
          <p:cNvSpPr txBox="1"/>
          <p:nvPr/>
        </p:nvSpPr>
        <p:spPr>
          <a:xfrm>
            <a:off x="4673918" y="2789841"/>
            <a:ext cx="4053840" cy="205208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Takeaways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national infrastructure, NewCo’s fees to service users will be lower than local and international ePayment players – main revenue lines include the wallet, scheme and membership fee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NewCo Wallet will be in direct competition with Google, Samsung and Apple wallet at steady state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NewCo’s costs buckets are categorised into Plan, Build, Engage, Operate and Change – largest in Build as capital is required develop the scheme infrastructure and directory required to enable interoperability</a:t>
            </a:r>
            <a:endParaRPr/>
          </a:p>
        </p:txBody>
      </p:sp>
      <p:pic>
        <p:nvPicPr>
          <p:cNvPr id="989" name="Google Shape;98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944" y="1405518"/>
            <a:ext cx="1856837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336" y="1932879"/>
            <a:ext cx="1830036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2079" y="1399616"/>
            <a:ext cx="1862373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96510" y="1941854"/>
            <a:ext cx="1862696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993" name="Google Shape;993;p43"/>
          <p:cNvGrpSpPr/>
          <p:nvPr/>
        </p:nvGrpSpPr>
        <p:grpSpPr>
          <a:xfrm>
            <a:off x="4635818" y="1405517"/>
            <a:ext cx="2135216" cy="1332961"/>
            <a:chOff x="6769882" y="1399615"/>
            <a:chExt cx="2135216" cy="1332961"/>
          </a:xfrm>
        </p:grpSpPr>
        <p:pic>
          <p:nvPicPr>
            <p:cNvPr id="994" name="Google Shape;994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69882" y="1399615"/>
              <a:ext cx="1949217" cy="773803"/>
            </a:xfrm>
            <a:prstGeom prst="rect">
              <a:avLst/>
            </a:prstGeom>
            <a:noFill/>
            <a:ln cap="flat" cmpd="sng" w="9525">
              <a:solidFill>
                <a:srgbClr val="968C6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995" name="Google Shape;995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14260" y="1958773"/>
              <a:ext cx="1990838" cy="773803"/>
            </a:xfrm>
            <a:prstGeom prst="rect">
              <a:avLst/>
            </a:prstGeom>
            <a:noFill/>
            <a:ln cap="flat" cmpd="sng" w="9525">
              <a:solidFill>
                <a:srgbClr val="968C6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For questions related to this document please contact any one of our team members</a:t>
            </a:r>
            <a:endParaRPr/>
          </a:p>
        </p:txBody>
      </p:sp>
      <p:sp>
        <p:nvSpPr>
          <p:cNvPr id="273" name="Google Shape;273;p26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274" name="Google Shape;274;p26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0" y="-92333"/>
            <a:ext cx="9144000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311944" y="1257234"/>
            <a:ext cx="1597827" cy="1643585"/>
          </a:xfrm>
          <a:prstGeom prst="rect">
            <a:avLst/>
          </a:prstGeom>
          <a:solidFill>
            <a:srgbClr val="EAE8E2"/>
          </a:solidFill>
          <a:ln cap="flat" cmpd="sng" w="9525">
            <a:solidFill>
              <a:srgbClr val="968C6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72000" spcFirstLastPara="1" rIns="72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Winston Nesfield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Engagement Partner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Singapore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winston.nesfield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@strategyand.sg.pwc.com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3775468" y="1257234"/>
            <a:ext cx="1597827" cy="1643585"/>
          </a:xfrm>
          <a:prstGeom prst="rect">
            <a:avLst/>
          </a:prstGeom>
          <a:solidFill>
            <a:srgbClr val="EAE8E2"/>
          </a:solidFill>
          <a:ln cap="flat" cmpd="sng" w="9525">
            <a:solidFill>
              <a:srgbClr val="968C6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72000" spcFirstLastPara="1" rIns="72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Shirish Jain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Engagement Director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Singapore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shirish.b.jain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@strategyand.sg.pwc.com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/>
          <p:nvPr/>
        </p:nvSpPr>
        <p:spPr>
          <a:xfrm>
            <a:off x="7238992" y="1257234"/>
            <a:ext cx="1597827" cy="1643585"/>
          </a:xfrm>
          <a:prstGeom prst="rect">
            <a:avLst/>
          </a:prstGeom>
          <a:solidFill>
            <a:srgbClr val="EAE8E2"/>
          </a:solidFill>
          <a:ln cap="flat" cmpd="sng" w="9525">
            <a:solidFill>
              <a:srgbClr val="968C6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72000" spcFirstLastPara="1" rIns="72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Daryl Mark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Engagement Manager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Singapore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daryl.c.mark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@strategyand.sg.pwc.com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2043706" y="3088322"/>
            <a:ext cx="1597827" cy="1643585"/>
          </a:xfrm>
          <a:prstGeom prst="rect">
            <a:avLst/>
          </a:prstGeom>
          <a:solidFill>
            <a:srgbClr val="EAE8E2"/>
          </a:solidFill>
          <a:ln cap="flat" cmpd="sng" w="9525">
            <a:solidFill>
              <a:srgbClr val="968C6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72000" spcFirstLastPara="1" rIns="72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Xing Juen Goh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Stream Lead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Singapore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xingjuen.goh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@strategyand.sg.pwc.com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311944" y="3088322"/>
            <a:ext cx="1597827" cy="1643585"/>
          </a:xfrm>
          <a:prstGeom prst="rect">
            <a:avLst/>
          </a:prstGeom>
          <a:solidFill>
            <a:srgbClr val="EAE8E2"/>
          </a:solidFill>
          <a:ln cap="flat" cmpd="sng" w="9525">
            <a:solidFill>
              <a:srgbClr val="968C6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72000" spcFirstLastPara="1" rIns="72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Becky Yeoh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Stream Lead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Malaysia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becky.sk.yeoh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@strategyand.my.pwc.com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3775468" y="3088322"/>
            <a:ext cx="1597827" cy="1643585"/>
          </a:xfrm>
          <a:prstGeom prst="rect">
            <a:avLst/>
          </a:prstGeom>
          <a:solidFill>
            <a:srgbClr val="EAE8E2"/>
          </a:solidFill>
          <a:ln cap="flat" cmpd="sng" w="9525">
            <a:solidFill>
              <a:srgbClr val="968C6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72000" spcFirstLastPara="1" rIns="72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Jien Yue Choong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Stream Lead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Malaysia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jien.yue.choong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@strategyand.my.pwc.com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5507230" y="3088322"/>
            <a:ext cx="1597827" cy="1643585"/>
          </a:xfrm>
          <a:prstGeom prst="rect">
            <a:avLst/>
          </a:prstGeom>
          <a:solidFill>
            <a:srgbClr val="EAE8E2"/>
          </a:solidFill>
          <a:ln cap="flat" cmpd="sng" w="9525">
            <a:solidFill>
              <a:srgbClr val="968C6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72000" spcFirstLastPara="1" rIns="72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Daniel Hoon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Analyst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Singapore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daniel.wj.hoon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@strategyand.sg.pwc.com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5507230" y="1257234"/>
            <a:ext cx="1597827" cy="1643585"/>
          </a:xfrm>
          <a:prstGeom prst="rect">
            <a:avLst/>
          </a:prstGeom>
          <a:solidFill>
            <a:srgbClr val="EAE8E2"/>
          </a:solidFill>
          <a:ln cap="flat" cmpd="sng" w="9525">
            <a:solidFill>
              <a:srgbClr val="968C6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72000" spcFirstLastPara="1" rIns="72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Anurag Pandey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 Relationship Manager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Singapore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anurag.pandey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@sg.pwc.com</a:t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2043706" y="1257234"/>
            <a:ext cx="1597827" cy="1643585"/>
          </a:xfrm>
          <a:prstGeom prst="rect">
            <a:avLst/>
          </a:prstGeom>
          <a:solidFill>
            <a:srgbClr val="EAE8E2"/>
          </a:solidFill>
          <a:ln cap="flat" cmpd="sng" w="9525">
            <a:solidFill>
              <a:srgbClr val="968C6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72000" spcFirstLastPara="1" rIns="72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Eduardo Arnoni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Subject Matter Expert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Australia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eduardo.arnoni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@strategyand.au.pwc.com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7238992" y="3088322"/>
            <a:ext cx="1597827" cy="1643585"/>
          </a:xfrm>
          <a:prstGeom prst="rect">
            <a:avLst/>
          </a:prstGeom>
          <a:solidFill>
            <a:srgbClr val="EAE8E2"/>
          </a:solidFill>
          <a:ln cap="flat" cmpd="sng" w="9525">
            <a:solidFill>
              <a:srgbClr val="968C6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6800" lIns="72000" spcFirstLastPara="1" rIns="72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 Lam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Analyst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Singapore</a:t>
            </a:r>
            <a:b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marc.wx.lam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@strategyand.sg.pwc.com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org\WinstonNesfield-0036vE.jpg" id="286" name="Google Shape;286;p26"/>
          <p:cNvPicPr preferRelativeResize="0"/>
          <p:nvPr/>
        </p:nvPicPr>
        <p:blipFill rotWithShape="1">
          <a:blip r:embed="rId3">
            <a:alphaModFix/>
          </a:blip>
          <a:srcRect b="0" l="5394" r="3435" t="0"/>
          <a:stretch/>
        </p:blipFill>
        <p:spPr>
          <a:xfrm>
            <a:off x="821707" y="1309770"/>
            <a:ext cx="572495" cy="769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552699\AppData\Local\Microsoft\Windows\Temporary Internet Files\Content.Outlook\R26CVV01\ShirishJain_bw (3).jpg" id="287" name="Google Shape;28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289615" y="1309770"/>
            <a:ext cx="569533" cy="769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My Documents\2014\CV\Becky Yeoh-3.jpg" id="288" name="Google Shape;288;p26"/>
          <p:cNvPicPr preferRelativeResize="0"/>
          <p:nvPr/>
        </p:nvPicPr>
        <p:blipFill rotWithShape="1">
          <a:blip r:embed="rId5">
            <a:alphaModFix/>
          </a:blip>
          <a:srcRect b="862" l="6576" r="-427" t="-861"/>
          <a:stretch/>
        </p:blipFill>
        <p:spPr>
          <a:xfrm>
            <a:off x="823955" y="3140858"/>
            <a:ext cx="567997" cy="76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 rotWithShape="1">
          <a:blip r:embed="rId6">
            <a:alphaModFix/>
          </a:blip>
          <a:srcRect b="38232" l="21369" r="25491" t="11964"/>
          <a:stretch/>
        </p:blipFill>
        <p:spPr>
          <a:xfrm>
            <a:off x="4300795" y="3140858"/>
            <a:ext cx="547172" cy="76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 rotWithShape="1">
          <a:blip r:embed="rId7">
            <a:alphaModFix/>
          </a:blip>
          <a:srcRect b="0" l="10735" r="0" t="0"/>
          <a:stretch/>
        </p:blipFill>
        <p:spPr>
          <a:xfrm>
            <a:off x="6011629" y="3140858"/>
            <a:ext cx="589028" cy="76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04888" y="1309770"/>
            <a:ext cx="602511" cy="769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markck\Pictures\CV Photos\Daryl Mark 01.jpg" id="292" name="Google Shape;292;p26"/>
          <p:cNvPicPr preferRelativeResize="0"/>
          <p:nvPr/>
        </p:nvPicPr>
        <p:blipFill rotWithShape="1">
          <a:blip r:embed="rId9">
            <a:alphaModFix/>
          </a:blip>
          <a:srcRect b="47243" l="14187" r="18747" t="3449"/>
          <a:stretch/>
        </p:blipFill>
        <p:spPr>
          <a:xfrm>
            <a:off x="7729248" y="1309770"/>
            <a:ext cx="617314" cy="769256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  <p:pic>
        <p:nvPicPr>
          <p:cNvPr descr="C:\Users\gohxju\Desktop\Personal\Profile Photos\Goh Xing Juen 02.jpg" id="293" name="Google Shape;293;p26"/>
          <p:cNvPicPr preferRelativeResize="0"/>
          <p:nvPr/>
        </p:nvPicPr>
        <p:blipFill rotWithShape="1">
          <a:blip r:embed="rId10">
            <a:alphaModFix/>
          </a:blip>
          <a:srcRect b="37855" l="11880" r="18691" t="1846"/>
          <a:stretch/>
        </p:blipFill>
        <p:spPr>
          <a:xfrm>
            <a:off x="2548526" y="3140858"/>
            <a:ext cx="588186" cy="769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uardo_Arnoni_0807" id="294" name="Google Shape;294;p26"/>
          <p:cNvPicPr preferRelativeResize="0"/>
          <p:nvPr/>
        </p:nvPicPr>
        <p:blipFill rotWithShape="1">
          <a:blip r:embed="rId11">
            <a:alphaModFix/>
          </a:blip>
          <a:srcRect b="2891" l="524" r="524" t="0"/>
          <a:stretch/>
        </p:blipFill>
        <p:spPr>
          <a:xfrm>
            <a:off x="2548526" y="1309770"/>
            <a:ext cx="589633" cy="76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06857" y="3140858"/>
            <a:ext cx="662096" cy="769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9219" y="1399616"/>
            <a:ext cx="1968678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01" name="Google Shape;1001;p44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NewCo’s operating model and corporate structure were developed in order to maximise synergies between the Clients</a:t>
            </a:r>
            <a:endParaRPr/>
          </a:p>
        </p:txBody>
      </p:sp>
      <p:sp>
        <p:nvSpPr>
          <p:cNvPr id="1002" name="Google Shape;1002;p44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1003" name="Google Shape;1003;p44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04" name="Google Shape;1004;p44"/>
          <p:cNvCxnSpPr/>
          <p:nvPr/>
        </p:nvCxnSpPr>
        <p:spPr>
          <a:xfrm>
            <a:off x="4572000" y="1327147"/>
            <a:ext cx="0" cy="34428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05" name="Google Shape;1005;p44"/>
          <p:cNvSpPr txBox="1"/>
          <p:nvPr/>
        </p:nvSpPr>
        <p:spPr>
          <a:xfrm>
            <a:off x="311944" y="1138144"/>
            <a:ext cx="356441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the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Operating Model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44"/>
          <p:cNvSpPr txBox="1"/>
          <p:nvPr/>
        </p:nvSpPr>
        <p:spPr>
          <a:xfrm>
            <a:off x="4640104" y="1138144"/>
            <a:ext cx="356441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Corporate Structure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44"/>
          <p:cNvSpPr txBox="1"/>
          <p:nvPr/>
        </p:nvSpPr>
        <p:spPr>
          <a:xfrm>
            <a:off x="388620" y="2789841"/>
            <a:ext cx="4053840" cy="1822789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Takeaways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hybrid (cross) model of a Business Unit-led and Functions-led operating model is recommended for NewCo as support services are centralized and redundancies are avoided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NewCo’s target operating model is aimed to be lean and equipped with essential “run” function for NewCo’s service offering, “change” function for products and innovation , and “enable” function for product technology management and enterprise functions</a:t>
            </a:r>
            <a:endParaRPr/>
          </a:p>
        </p:txBody>
      </p:sp>
      <p:sp>
        <p:nvSpPr>
          <p:cNvPr id="1008" name="Google Shape;1008;p44"/>
          <p:cNvSpPr txBox="1"/>
          <p:nvPr/>
        </p:nvSpPr>
        <p:spPr>
          <a:xfrm>
            <a:off x="4673918" y="2789841"/>
            <a:ext cx="4053840" cy="151809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Takeaways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NewCo is recommended to be a private company as it allows for independence, swift changes without ministerial approvals, and limited risks for NewCo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public infrastructure, NewCo’s Board of Directors will include a chairman, executive directors, shareholder representatives and independent board members from various backgrounds to uphold unbiased decision making</a:t>
            </a:r>
            <a:endParaRPr/>
          </a:p>
        </p:txBody>
      </p:sp>
      <p:pic>
        <p:nvPicPr>
          <p:cNvPr id="1009" name="Google Shape;100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084" y="1405518"/>
            <a:ext cx="1906566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10" name="Google Shape;101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476" y="1932879"/>
            <a:ext cx="1956368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11" name="Google Shape;1011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3650" y="1941854"/>
            <a:ext cx="1933429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12" name="Google Shape;1012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5818" y="1405517"/>
            <a:ext cx="1946495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13" name="Google Shape;1013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69882" y="1399615"/>
            <a:ext cx="2009643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14" name="Google Shape;1014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14260" y="1958773"/>
            <a:ext cx="1935592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15" name="Google Shape;1015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63752" y="1943595"/>
            <a:ext cx="1984394" cy="773803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5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The high level technical architecture and implementation roadmap were developed to aid implementation of NewCo</a:t>
            </a:r>
            <a:endParaRPr/>
          </a:p>
        </p:txBody>
      </p:sp>
      <p:sp>
        <p:nvSpPr>
          <p:cNvPr id="1021" name="Google Shape;1021;p45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1022" name="Google Shape;1022;p45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3" name="Google Shape;1023;p45"/>
          <p:cNvSpPr txBox="1"/>
          <p:nvPr/>
        </p:nvSpPr>
        <p:spPr>
          <a:xfrm>
            <a:off x="311944" y="1138144"/>
            <a:ext cx="356441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the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Architecture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45"/>
          <p:cNvSpPr txBox="1"/>
          <p:nvPr/>
        </p:nvSpPr>
        <p:spPr>
          <a:xfrm>
            <a:off x="4640104" y="1138144"/>
            <a:ext cx="356441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of the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 Roadmap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5" name="Google Shape;1025;p45"/>
          <p:cNvCxnSpPr/>
          <p:nvPr/>
        </p:nvCxnSpPr>
        <p:spPr>
          <a:xfrm>
            <a:off x="4572000" y="1327147"/>
            <a:ext cx="0" cy="344286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26" name="Google Shape;10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213" y="1401173"/>
            <a:ext cx="1844402" cy="765438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27" name="Google Shape;102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562" y="1401173"/>
            <a:ext cx="1859219" cy="765438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28" name="Google Shape;102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744" y="1953064"/>
            <a:ext cx="1904995" cy="765438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29" name="Google Shape;102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4756" y="1397812"/>
            <a:ext cx="1911458" cy="765438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30" name="Google Shape;1030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39510" y="1957495"/>
            <a:ext cx="1815124" cy="765438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31" name="Google Shape;1031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37907" y="1953064"/>
            <a:ext cx="1910360" cy="765438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32" name="Google Shape;1032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56095" y="1397812"/>
            <a:ext cx="1902845" cy="765438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33" name="Google Shape;1033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54054" y="1953064"/>
            <a:ext cx="1780383" cy="765438"/>
          </a:xfrm>
          <a:prstGeom prst="rect">
            <a:avLst/>
          </a:prstGeom>
          <a:noFill/>
          <a:ln cap="flat" cmpd="sng" w="9525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34" name="Google Shape;1034;p45"/>
          <p:cNvSpPr txBox="1"/>
          <p:nvPr/>
        </p:nvSpPr>
        <p:spPr>
          <a:xfrm>
            <a:off x="388620" y="2789841"/>
            <a:ext cx="4053840" cy="189973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Takeaways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NewCo services to include capturing payment request, transmitting messages, and verifying and authorising transactions to facilitating clearing and settlement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capture payment requests, NewCo will leverage on existing channels (i.e. QR code) and greenfield (i.e. biometrics) in order to maximise affordability, availability, scalability and security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NewCo will provide a seamless payments experience which includes human-to-system and system-to-system interaction</a:t>
            </a:r>
            <a:endParaRPr/>
          </a:p>
        </p:txBody>
      </p:sp>
      <p:sp>
        <p:nvSpPr>
          <p:cNvPr id="1035" name="Google Shape;1035;p45"/>
          <p:cNvSpPr txBox="1"/>
          <p:nvPr/>
        </p:nvSpPr>
        <p:spPr>
          <a:xfrm>
            <a:off x="4673918" y="2789841"/>
            <a:ext cx="4053840" cy="1836638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Takeaways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public infrastructure, an integrated go-live model was recommended for NewCo as stakeholder socialisation and testing runs in parallel with the traditional plan, build and run</a:t>
            </a:r>
            <a:endParaRPr/>
          </a:p>
          <a:p>
            <a:pPr indent="-179387" lvl="2" marL="35938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Go-live for NewCo will be fast-to-market, potentially ahead of emerging FinTech competition</a:t>
            </a:r>
            <a:endParaRPr/>
          </a:p>
          <a:p>
            <a:pPr indent="-179387" lvl="2" marL="35938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Flexibility in making operational refinements </a:t>
            </a:r>
            <a:endParaRPr/>
          </a:p>
          <a:p>
            <a:pPr indent="-179388" lvl="0" marL="179388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from key stakeholders in the early stages is crucial to ensure the success of NewCo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46"/>
          <p:cNvSpPr txBox="1"/>
          <p:nvPr>
            <p:ph idx="1" type="body"/>
          </p:nvPr>
        </p:nvSpPr>
        <p:spPr>
          <a:xfrm>
            <a:off x="317183" y="4534986"/>
            <a:ext cx="8522017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sz="800"/>
              <a:t>© 2018 PwC. All rights reserved. 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-US" sz="800"/>
              <a:t>PwC refers to the PwC network and/or one or more of its member firms, each of which is a separate legal entity. Please see www.pwc.com/structure for further details.</a:t>
            </a:r>
            <a:endParaRPr sz="800"/>
          </a:p>
        </p:txBody>
      </p:sp>
      <p:grpSp>
        <p:nvGrpSpPr>
          <p:cNvPr id="1041" name="Google Shape;1041;p46"/>
          <p:cNvGrpSpPr/>
          <p:nvPr/>
        </p:nvGrpSpPr>
        <p:grpSpPr>
          <a:xfrm>
            <a:off x="654844" y="2271713"/>
            <a:ext cx="7834312" cy="600075"/>
            <a:chOff x="654844" y="2271713"/>
            <a:chExt cx="7834312" cy="600075"/>
          </a:xfrm>
        </p:grpSpPr>
        <p:sp>
          <p:nvSpPr>
            <p:cNvPr id="1042" name="Google Shape;1042;p46"/>
            <p:cNvSpPr txBox="1"/>
            <p:nvPr/>
          </p:nvSpPr>
          <p:spPr>
            <a:xfrm>
              <a:off x="654844" y="2271713"/>
              <a:ext cx="7834312" cy="600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r>
                <a:rPr b="1" i="1" lang="en-US" sz="36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Strategy       </a:t>
              </a:r>
              <a:r>
                <a:rPr b="1" i="0" lang="en-US" sz="36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Impact</a:t>
              </a:r>
              <a:endParaRPr b="1" i="0" sz="3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1043" name="Google Shape;1043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42949" y="2341522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Project Qualification: </a:t>
            </a:r>
            <a:br>
              <a:rPr lang="en-US"/>
            </a:br>
            <a:r>
              <a:rPr lang="en-US"/>
              <a:t>ePayments Strategy for a NewCo in South East Asia</a:t>
            </a:r>
            <a:endParaRPr/>
          </a:p>
        </p:txBody>
      </p:sp>
      <p:sp>
        <p:nvSpPr>
          <p:cNvPr id="301" name="Google Shape;301;p27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302" name="Google Shape;302;p27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03" name="Google Shape;303;p27"/>
          <p:cNvGraphicFramePr/>
          <p:nvPr/>
        </p:nvGraphicFramePr>
        <p:xfrm>
          <a:off x="460816" y="12723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{D2C651DF-5292-4E47-9E6C-023CD9F69085}</a:tableStyleId>
              </a:tblPr>
              <a:tblGrid>
                <a:gridCol w="2739450"/>
                <a:gridCol w="2739450"/>
                <a:gridCol w="2739450"/>
              </a:tblGrid>
              <a:tr h="19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Situation</a:t>
                      </a:r>
                      <a:endParaRPr/>
                    </a:p>
                  </a:txBody>
                  <a:tcPr marT="34300" marB="34300" marR="31650" marL="31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Actions</a:t>
                      </a:r>
                      <a:endParaRPr/>
                    </a:p>
                  </a:txBody>
                  <a:tcPr marT="34300" marB="34300" marR="31650" marL="31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Noto Sans Symbols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Results achieved</a:t>
                      </a:r>
                      <a:endParaRPr/>
                    </a:p>
                  </a:txBody>
                  <a:tcPr marT="34300" marB="34300" marR="31650" marL="31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768025"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Noto Sans Symbols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Clients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Government statutory bodies in charge of handling large volume of cash transactions in the country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Noto Sans Symbols"/>
                        <a:buNone/>
                      </a:pPr>
                      <a:r>
                        <a:t/>
                      </a:r>
                      <a:endParaRPr b="1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Noto Sans Symbols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Situation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Client required support to establish a NewCo focused on e-payments to advance the nation’s cashless agenda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b="0" i="0"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Seeks assistance in devising the company’s value proposition, business and technical architecture, target operating model, investment case, corporate structure, and implementation plan</a:t>
                      </a:r>
                      <a:endParaRPr/>
                    </a:p>
                  </a:txBody>
                  <a:tcPr marT="34300" marB="34300" marR="34300" marL="548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Noto Sans Symbols"/>
                        <a:buNone/>
                      </a:pPr>
                      <a:r>
                        <a:rPr b="1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How Strategy&amp; helped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225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•"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Identified emerging trends in the country’s payments landscape and performed competitor analysis 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90000"/>
                        </a:lnSpc>
                        <a:spcBef>
                          <a:spcPts val="2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Conceptualised solutions and offerings of NewCo to address current issues in the payments market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90000"/>
                        </a:lnSpc>
                        <a:spcBef>
                          <a:spcPts val="2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Developed the high level business model, which includes target customer segments, user journeys and adoption levers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90000"/>
                        </a:lnSpc>
                        <a:spcBef>
                          <a:spcPts val="2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Determined the target operating model; identified core functions required for NewCo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90000"/>
                        </a:lnSpc>
                        <a:spcBef>
                          <a:spcPts val="2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Assessed joint-venture corporate structure options for NewCo, including legal and board structure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90000"/>
                        </a:lnSpc>
                        <a:spcBef>
                          <a:spcPts val="22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Devised the implementation roadmap, including considerations for go-live models, go-to-market strategy, joint-venture partner selection, and stakeholder management</a:t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225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•"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Developed case studies of global payment service providers in order to aid decision-making for the Clients</a:t>
                      </a:r>
                      <a:endParaRPr/>
                    </a:p>
                  </a:txBody>
                  <a:tcPr marT="34300" marB="34300" marR="34300" marL="548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Delivered a high level blueprint to establish an e-payments NewCo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en-US" sz="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Outcome will be presented to one of the key ministries for smart nation and digital in the country</a:t>
                      </a:r>
                      <a:endParaRPr/>
                    </a:p>
                  </a:txBody>
                  <a:tcPr marT="34300" marB="34300" marR="34300" marL="548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type="title"/>
          </p:nvPr>
        </p:nvSpPr>
        <p:spPr>
          <a:xfrm>
            <a:off x="309562" y="222576"/>
            <a:ext cx="8605838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In support of country’s Smart Nation Payments agenda, client aims to establish a NewCo to further drive cashless adoption</a:t>
            </a:r>
            <a:endParaRPr/>
          </a:p>
        </p:txBody>
      </p:sp>
      <p:sp>
        <p:nvSpPr>
          <p:cNvPr id="309" name="Google Shape;309;p28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310" name="Google Shape;310;p28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28"/>
          <p:cNvSpPr txBox="1"/>
          <p:nvPr/>
        </p:nvSpPr>
        <p:spPr>
          <a:xfrm>
            <a:off x="4200958" y="1152063"/>
            <a:ext cx="4616823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Clients Objectives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309562" y="1152063"/>
            <a:ext cx="4616823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Country Payments Target 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28"/>
          <p:cNvGrpSpPr/>
          <p:nvPr/>
        </p:nvGrpSpPr>
        <p:grpSpPr>
          <a:xfrm>
            <a:off x="417707" y="1554480"/>
            <a:ext cx="3492818" cy="2762623"/>
            <a:chOff x="309562" y="1554480"/>
            <a:chExt cx="3492818" cy="2762623"/>
          </a:xfrm>
        </p:grpSpPr>
        <p:sp>
          <p:nvSpPr>
            <p:cNvPr id="314" name="Google Shape;314;p28"/>
            <p:cNvSpPr txBox="1"/>
            <p:nvPr/>
          </p:nvSpPr>
          <p:spPr>
            <a:xfrm>
              <a:off x="309562" y="1554480"/>
              <a:ext cx="3492818" cy="24929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2160"/>
                <a:buFont typeface="Noto Sans Symbols"/>
                <a:buChar char="✔"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Interoperable system</a:t>
              </a:r>
              <a:endParaRPr/>
            </a:p>
            <a:p>
              <a:pPr indent="-285750" lvl="0" marL="285750" marR="0" rtl="0" algn="l">
                <a:spcBef>
                  <a:spcPts val="3600"/>
                </a:spcBef>
                <a:spcAft>
                  <a:spcPts val="0"/>
                </a:spcAft>
                <a:buClr>
                  <a:srgbClr val="00B050"/>
                </a:buClr>
                <a:buSzPts val="2160"/>
                <a:buFont typeface="Noto Sans Symbols"/>
                <a:buChar char="✔"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Simple payments system</a:t>
              </a:r>
              <a:endParaRPr/>
            </a:p>
            <a:p>
              <a:pPr indent="-285750" lvl="0" marL="285750" marR="0" rtl="0" algn="l">
                <a:spcBef>
                  <a:spcPts val="3600"/>
                </a:spcBef>
                <a:spcAft>
                  <a:spcPts val="0"/>
                </a:spcAft>
                <a:buClr>
                  <a:srgbClr val="00B050"/>
                </a:buClr>
                <a:buSzPts val="2160"/>
                <a:buFont typeface="Noto Sans Symbols"/>
                <a:buChar char="✔"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Faster settlement speed</a:t>
              </a:r>
              <a:endParaRPr/>
            </a:p>
            <a:p>
              <a:pPr indent="-285750" lvl="0" marL="285750" marR="0" rtl="0" algn="l">
                <a:spcBef>
                  <a:spcPts val="3600"/>
                </a:spcBef>
                <a:spcAft>
                  <a:spcPts val="0"/>
                </a:spcAft>
                <a:buClr>
                  <a:srgbClr val="00B050"/>
                </a:buClr>
                <a:buSzPts val="2160"/>
                <a:buFont typeface="Noto Sans Symbols"/>
                <a:buChar char="✔"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Safer transactions</a:t>
              </a:r>
              <a:endParaRPr/>
            </a:p>
          </p:txBody>
        </p:sp>
        <p:sp>
          <p:nvSpPr>
            <p:cNvPr id="315" name="Google Shape;315;p28"/>
            <p:cNvSpPr txBox="1"/>
            <p:nvPr/>
          </p:nvSpPr>
          <p:spPr>
            <a:xfrm flipH="1">
              <a:off x="607282" y="1819551"/>
              <a:ext cx="28750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Higher accessibility and acceptance for customers and businesses</a:t>
              </a:r>
              <a:endParaRPr i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8"/>
            <p:cNvSpPr txBox="1"/>
            <p:nvPr/>
          </p:nvSpPr>
          <p:spPr>
            <a:xfrm flipH="1">
              <a:off x="607282" y="2591190"/>
              <a:ext cx="28750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simplified payments system to increase competitiveness and efficiency for users</a:t>
              </a:r>
              <a:endParaRPr i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8"/>
            <p:cNvSpPr txBox="1"/>
            <p:nvPr/>
          </p:nvSpPr>
          <p:spPr>
            <a:xfrm flipH="1">
              <a:off x="607282" y="3285181"/>
              <a:ext cx="28750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Increased speed of settlements via cashless payment methods</a:t>
              </a:r>
              <a:endParaRPr i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8"/>
            <p:cNvSpPr txBox="1"/>
            <p:nvPr/>
          </p:nvSpPr>
          <p:spPr>
            <a:xfrm flipH="1">
              <a:off x="607282" y="4009326"/>
              <a:ext cx="28750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fully regulated payments environment (e.g. establishment of the Payments Council)</a:t>
              </a:r>
              <a:endParaRPr/>
            </a:p>
          </p:txBody>
        </p:sp>
      </p:grpSp>
      <p:sp>
        <p:nvSpPr>
          <p:cNvPr id="319" name="Google Shape;319;p28"/>
          <p:cNvSpPr/>
          <p:nvPr/>
        </p:nvSpPr>
        <p:spPr>
          <a:xfrm rot="5400000">
            <a:off x="2356762" y="2752429"/>
            <a:ext cx="3175000" cy="293077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4401754" y="1554480"/>
            <a:ext cx="422408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national ePayment solution through NewCo that aims to:</a:t>
            </a:r>
            <a:endParaRPr/>
          </a:p>
          <a:p>
            <a:pPr indent="-179387" lvl="1" marL="5413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Promote ePayments for retail and SME transactions</a:t>
            </a:r>
            <a:endParaRPr/>
          </a:p>
          <a:p>
            <a:pPr indent="-179387" lvl="1" marL="54133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the social sector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 a forward-looking view (including emerging and key trends) of the payments landscape 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the ways-to-play (incl. op model, target markets) for NewCo to accelerate migration to e-payments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infrastructure that is future ready by exploring all relevant current and potential technologies – assess suitability of existing national payments infrastructure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 opportunities to leverage on existing investments for the collaboration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/>
          <p:nvPr/>
        </p:nvSpPr>
        <p:spPr>
          <a:xfrm>
            <a:off x="309562" y="1375307"/>
            <a:ext cx="2728339" cy="229298"/>
          </a:xfrm>
          <a:prstGeom prst="rect">
            <a:avLst/>
          </a:prstGeom>
          <a:solidFill>
            <a:srgbClr val="8214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2-party scheme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309562" y="1634028"/>
            <a:ext cx="27283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 occurs directly between merchant and customer</a:t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3221337" y="1375307"/>
            <a:ext cx="2728339" cy="229298"/>
          </a:xfrm>
          <a:prstGeom prst="rect">
            <a:avLst/>
          </a:prstGeom>
          <a:solidFill>
            <a:srgbClr val="8214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3-party scheme 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3221337" y="1634028"/>
            <a:ext cx="2728339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Players acquire the consumer &amp; merchant. Acceptance of payment is dependent on a specific application and POS terminal </a:t>
            </a:r>
            <a:endParaRPr/>
          </a:p>
        </p:txBody>
      </p:sp>
      <p:cxnSp>
        <p:nvCxnSpPr>
          <p:cNvPr id="329" name="Google Shape;329;p29"/>
          <p:cNvCxnSpPr/>
          <p:nvPr/>
        </p:nvCxnSpPr>
        <p:spPr>
          <a:xfrm>
            <a:off x="3129619" y="1414459"/>
            <a:ext cx="0" cy="32885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29"/>
          <p:cNvCxnSpPr/>
          <p:nvPr/>
        </p:nvCxnSpPr>
        <p:spPr>
          <a:xfrm>
            <a:off x="6041394" y="1414459"/>
            <a:ext cx="0" cy="242626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1" name="Google Shape;331;p29"/>
          <p:cNvSpPr/>
          <p:nvPr/>
        </p:nvSpPr>
        <p:spPr>
          <a:xfrm>
            <a:off x="6129260" y="1375307"/>
            <a:ext cx="2701326" cy="229298"/>
          </a:xfrm>
          <a:prstGeom prst="rect">
            <a:avLst/>
          </a:prstGeom>
          <a:solidFill>
            <a:srgbClr val="8214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4-party (or more) scheme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6129260" y="1634028"/>
            <a:ext cx="270132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Players only acquire consumers. Acceptance of payment is widely accepted with Visa and Mastercard POS terminals</a:t>
            </a:r>
            <a:endParaRPr/>
          </a:p>
        </p:txBody>
      </p:sp>
      <p:sp>
        <p:nvSpPr>
          <p:cNvPr id="333" name="Google Shape;333;p29"/>
          <p:cNvSpPr txBox="1"/>
          <p:nvPr>
            <p:ph type="title"/>
          </p:nvPr>
        </p:nvSpPr>
        <p:spPr>
          <a:xfrm>
            <a:off x="309562" y="222577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In response to top-down call to action, disruptors are entering the market with two variations of digital wallet propositions</a:t>
            </a:r>
            <a:endParaRPr/>
          </a:p>
        </p:txBody>
      </p:sp>
      <p:sp>
        <p:nvSpPr>
          <p:cNvPr id="334" name="Google Shape;334;p29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335" name="Google Shape;335;p29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309562" y="1152289"/>
            <a:ext cx="814070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 schemes available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311945" y="4725871"/>
            <a:ext cx="8522492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Tech in Asia, PwC Strategy&amp; analysis</a:t>
            </a:r>
            <a:endParaRPr b="0" i="1"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309562" y="2200055"/>
            <a:ext cx="2728339" cy="11831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3221337" y="2200055"/>
            <a:ext cx="2728339" cy="11831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6129260" y="2200055"/>
            <a:ext cx="2701326" cy="11831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29"/>
          <p:cNvGrpSpPr/>
          <p:nvPr/>
        </p:nvGrpSpPr>
        <p:grpSpPr>
          <a:xfrm>
            <a:off x="580690" y="2491838"/>
            <a:ext cx="701126" cy="526719"/>
            <a:chOff x="401677" y="2742323"/>
            <a:chExt cx="737655" cy="554161"/>
          </a:xfrm>
        </p:grpSpPr>
        <p:grpSp>
          <p:nvGrpSpPr>
            <p:cNvPr id="342" name="Google Shape;342;p29"/>
            <p:cNvGrpSpPr/>
            <p:nvPr/>
          </p:nvGrpSpPr>
          <p:grpSpPr>
            <a:xfrm>
              <a:off x="645324" y="2742323"/>
              <a:ext cx="303926" cy="411174"/>
              <a:chOff x="821158" y="1938006"/>
              <a:chExt cx="815871" cy="1103773"/>
            </a:xfrm>
          </p:grpSpPr>
          <p:sp>
            <p:nvSpPr>
              <p:cNvPr id="343" name="Google Shape;343;p29"/>
              <p:cNvSpPr/>
              <p:nvPr/>
            </p:nvSpPr>
            <p:spPr>
              <a:xfrm>
                <a:off x="852099" y="2197333"/>
                <a:ext cx="659591" cy="844446"/>
              </a:xfrm>
              <a:custGeom>
                <a:rect b="b" l="l" r="r" t="t"/>
                <a:pathLst>
                  <a:path extrusionOk="0" h="402" w="314">
                    <a:moveTo>
                      <a:pt x="116" y="262"/>
                    </a:moveTo>
                    <a:lnTo>
                      <a:pt x="116" y="262"/>
                    </a:lnTo>
                    <a:lnTo>
                      <a:pt x="108" y="262"/>
                    </a:lnTo>
                    <a:lnTo>
                      <a:pt x="102" y="256"/>
                    </a:lnTo>
                    <a:lnTo>
                      <a:pt x="98" y="250"/>
                    </a:lnTo>
                    <a:lnTo>
                      <a:pt x="96" y="242"/>
                    </a:lnTo>
                    <a:lnTo>
                      <a:pt x="96" y="242"/>
                    </a:lnTo>
                    <a:lnTo>
                      <a:pt x="98" y="234"/>
                    </a:lnTo>
                    <a:lnTo>
                      <a:pt x="102" y="228"/>
                    </a:lnTo>
                    <a:lnTo>
                      <a:pt x="108" y="222"/>
                    </a:lnTo>
                    <a:lnTo>
                      <a:pt x="116" y="222"/>
                    </a:lnTo>
                    <a:lnTo>
                      <a:pt x="160" y="222"/>
                    </a:lnTo>
                    <a:lnTo>
                      <a:pt x="160" y="262"/>
                    </a:lnTo>
                    <a:lnTo>
                      <a:pt x="116" y="262"/>
                    </a:lnTo>
                    <a:close/>
                    <a:moveTo>
                      <a:pt x="130" y="276"/>
                    </a:moveTo>
                    <a:lnTo>
                      <a:pt x="130" y="276"/>
                    </a:lnTo>
                    <a:lnTo>
                      <a:pt x="122" y="278"/>
                    </a:lnTo>
                    <a:lnTo>
                      <a:pt x="116" y="282"/>
                    </a:lnTo>
                    <a:lnTo>
                      <a:pt x="112" y="290"/>
                    </a:lnTo>
                    <a:lnTo>
                      <a:pt x="110" y="298"/>
                    </a:lnTo>
                    <a:lnTo>
                      <a:pt x="110" y="298"/>
                    </a:lnTo>
                    <a:lnTo>
                      <a:pt x="112" y="306"/>
                    </a:lnTo>
                    <a:lnTo>
                      <a:pt x="116" y="312"/>
                    </a:lnTo>
                    <a:lnTo>
                      <a:pt x="122" y="316"/>
                    </a:lnTo>
                    <a:lnTo>
                      <a:pt x="130" y="318"/>
                    </a:lnTo>
                    <a:lnTo>
                      <a:pt x="146" y="318"/>
                    </a:lnTo>
                    <a:lnTo>
                      <a:pt x="146" y="318"/>
                    </a:lnTo>
                    <a:lnTo>
                      <a:pt x="150" y="308"/>
                    </a:lnTo>
                    <a:lnTo>
                      <a:pt x="154" y="296"/>
                    </a:lnTo>
                    <a:lnTo>
                      <a:pt x="160" y="286"/>
                    </a:lnTo>
                    <a:lnTo>
                      <a:pt x="166" y="276"/>
                    </a:lnTo>
                    <a:lnTo>
                      <a:pt x="130" y="276"/>
                    </a:lnTo>
                    <a:close/>
                    <a:moveTo>
                      <a:pt x="300" y="134"/>
                    </a:moveTo>
                    <a:lnTo>
                      <a:pt x="292" y="158"/>
                    </a:lnTo>
                    <a:lnTo>
                      <a:pt x="292" y="158"/>
                    </a:lnTo>
                    <a:lnTo>
                      <a:pt x="296" y="162"/>
                    </a:lnTo>
                    <a:lnTo>
                      <a:pt x="300" y="168"/>
                    </a:lnTo>
                    <a:lnTo>
                      <a:pt x="302" y="174"/>
                    </a:lnTo>
                    <a:lnTo>
                      <a:pt x="302" y="180"/>
                    </a:lnTo>
                    <a:lnTo>
                      <a:pt x="302" y="382"/>
                    </a:lnTo>
                    <a:lnTo>
                      <a:pt x="302" y="402"/>
                    </a:lnTo>
                    <a:lnTo>
                      <a:pt x="246" y="402"/>
                    </a:lnTo>
                    <a:lnTo>
                      <a:pt x="232" y="402"/>
                    </a:lnTo>
                    <a:lnTo>
                      <a:pt x="232" y="402"/>
                    </a:lnTo>
                    <a:lnTo>
                      <a:pt x="218" y="400"/>
                    </a:lnTo>
                    <a:lnTo>
                      <a:pt x="206" y="396"/>
                    </a:lnTo>
                    <a:lnTo>
                      <a:pt x="194" y="390"/>
                    </a:lnTo>
                    <a:lnTo>
                      <a:pt x="184" y="382"/>
                    </a:lnTo>
                    <a:lnTo>
                      <a:pt x="174" y="372"/>
                    </a:lnTo>
                    <a:lnTo>
                      <a:pt x="168" y="360"/>
                    </a:lnTo>
                    <a:lnTo>
                      <a:pt x="164" y="346"/>
                    </a:lnTo>
                    <a:lnTo>
                      <a:pt x="164" y="332"/>
                    </a:lnTo>
                    <a:lnTo>
                      <a:pt x="164" y="332"/>
                    </a:lnTo>
                    <a:lnTo>
                      <a:pt x="164" y="320"/>
                    </a:lnTo>
                    <a:lnTo>
                      <a:pt x="166" y="310"/>
                    </a:lnTo>
                    <a:lnTo>
                      <a:pt x="172" y="300"/>
                    </a:lnTo>
                    <a:lnTo>
                      <a:pt x="178" y="290"/>
                    </a:lnTo>
                    <a:lnTo>
                      <a:pt x="176" y="290"/>
                    </a:lnTo>
                    <a:lnTo>
                      <a:pt x="176" y="216"/>
                    </a:lnTo>
                    <a:lnTo>
                      <a:pt x="6" y="154"/>
                    </a:lnTo>
                    <a:lnTo>
                      <a:pt x="6" y="154"/>
                    </a:lnTo>
                    <a:lnTo>
                      <a:pt x="4" y="152"/>
                    </a:lnTo>
                    <a:lnTo>
                      <a:pt x="2" y="150"/>
                    </a:lnTo>
                    <a:lnTo>
                      <a:pt x="2" y="150"/>
                    </a:lnTo>
                    <a:lnTo>
                      <a:pt x="0" y="146"/>
                    </a:lnTo>
                    <a:lnTo>
                      <a:pt x="0" y="142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52" y="2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306" y="88"/>
                    </a:lnTo>
                    <a:lnTo>
                      <a:pt x="306" y="88"/>
                    </a:lnTo>
                    <a:lnTo>
                      <a:pt x="310" y="90"/>
                    </a:lnTo>
                    <a:lnTo>
                      <a:pt x="312" y="94"/>
                    </a:lnTo>
                    <a:lnTo>
                      <a:pt x="312" y="94"/>
                    </a:lnTo>
                    <a:lnTo>
                      <a:pt x="314" y="98"/>
                    </a:lnTo>
                    <a:lnTo>
                      <a:pt x="312" y="102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close/>
                    <a:moveTo>
                      <a:pt x="60" y="36"/>
                    </a:moveTo>
                    <a:lnTo>
                      <a:pt x="286" y="118"/>
                    </a:lnTo>
                    <a:lnTo>
                      <a:pt x="290" y="104"/>
                    </a:lnTo>
                    <a:lnTo>
                      <a:pt x="66" y="22"/>
                    </a:lnTo>
                    <a:lnTo>
                      <a:pt x="60" y="36"/>
                    </a:lnTo>
                    <a:close/>
                    <a:moveTo>
                      <a:pt x="232" y="208"/>
                    </a:moveTo>
                    <a:lnTo>
                      <a:pt x="232" y="216"/>
                    </a:lnTo>
                    <a:lnTo>
                      <a:pt x="246" y="220"/>
                    </a:lnTo>
                    <a:lnTo>
                      <a:pt x="246" y="220"/>
                    </a:lnTo>
                    <a:lnTo>
                      <a:pt x="248" y="220"/>
                    </a:lnTo>
                    <a:lnTo>
                      <a:pt x="278" y="136"/>
                    </a:lnTo>
                    <a:lnTo>
                      <a:pt x="54" y="54"/>
                    </a:lnTo>
                    <a:lnTo>
                      <a:pt x="24" y="138"/>
                    </a:lnTo>
                    <a:lnTo>
                      <a:pt x="180" y="196"/>
                    </a:lnTo>
                    <a:lnTo>
                      <a:pt x="180" y="196"/>
                    </a:lnTo>
                    <a:lnTo>
                      <a:pt x="184" y="190"/>
                    </a:lnTo>
                    <a:lnTo>
                      <a:pt x="190" y="184"/>
                    </a:lnTo>
                    <a:lnTo>
                      <a:pt x="196" y="180"/>
                    </a:lnTo>
                    <a:lnTo>
                      <a:pt x="204" y="180"/>
                    </a:lnTo>
                    <a:lnTo>
                      <a:pt x="204" y="180"/>
                    </a:lnTo>
                    <a:lnTo>
                      <a:pt x="216" y="182"/>
                    </a:lnTo>
                    <a:lnTo>
                      <a:pt x="224" y="188"/>
                    </a:lnTo>
                    <a:lnTo>
                      <a:pt x="230" y="196"/>
                    </a:lnTo>
                    <a:lnTo>
                      <a:pt x="232" y="208"/>
                    </a:lnTo>
                    <a:lnTo>
                      <a:pt x="232" y="208"/>
                    </a:lnTo>
                    <a:close/>
                    <a:moveTo>
                      <a:pt x="246" y="264"/>
                    </a:moveTo>
                    <a:lnTo>
                      <a:pt x="246" y="242"/>
                    </a:lnTo>
                    <a:lnTo>
                      <a:pt x="232" y="236"/>
                    </a:lnTo>
                    <a:lnTo>
                      <a:pt x="232" y="262"/>
                    </a:lnTo>
                    <a:lnTo>
                      <a:pt x="232" y="262"/>
                    </a:lnTo>
                    <a:lnTo>
                      <a:pt x="246" y="264"/>
                    </a:lnTo>
                    <a:lnTo>
                      <a:pt x="246" y="264"/>
                    </a:lnTo>
                    <a:close/>
                    <a:moveTo>
                      <a:pt x="254" y="164"/>
                    </a:moveTo>
                    <a:lnTo>
                      <a:pt x="254" y="164"/>
                    </a:lnTo>
                    <a:lnTo>
                      <a:pt x="258" y="158"/>
                    </a:lnTo>
                    <a:lnTo>
                      <a:pt x="260" y="152"/>
                    </a:lnTo>
                    <a:lnTo>
                      <a:pt x="260" y="152"/>
                    </a:lnTo>
                    <a:lnTo>
                      <a:pt x="258" y="146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50" y="138"/>
                    </a:lnTo>
                    <a:lnTo>
                      <a:pt x="244" y="136"/>
                    </a:lnTo>
                    <a:lnTo>
                      <a:pt x="238" y="138"/>
                    </a:lnTo>
                    <a:lnTo>
                      <a:pt x="232" y="140"/>
                    </a:lnTo>
                    <a:lnTo>
                      <a:pt x="232" y="140"/>
                    </a:lnTo>
                    <a:lnTo>
                      <a:pt x="228" y="146"/>
                    </a:lnTo>
                    <a:lnTo>
                      <a:pt x="228" y="152"/>
                    </a:lnTo>
                    <a:lnTo>
                      <a:pt x="228" y="152"/>
                    </a:lnTo>
                    <a:lnTo>
                      <a:pt x="228" y="158"/>
                    </a:lnTo>
                    <a:lnTo>
                      <a:pt x="232" y="164"/>
                    </a:lnTo>
                    <a:lnTo>
                      <a:pt x="232" y="164"/>
                    </a:lnTo>
                    <a:lnTo>
                      <a:pt x="238" y="166"/>
                    </a:lnTo>
                    <a:lnTo>
                      <a:pt x="244" y="168"/>
                    </a:lnTo>
                    <a:lnTo>
                      <a:pt x="244" y="168"/>
                    </a:lnTo>
                    <a:lnTo>
                      <a:pt x="250" y="166"/>
                    </a:lnTo>
                    <a:lnTo>
                      <a:pt x="254" y="164"/>
                    </a:lnTo>
                    <a:lnTo>
                      <a:pt x="254" y="164"/>
                    </a:lnTo>
                    <a:close/>
                    <a:moveTo>
                      <a:pt x="58" y="84"/>
                    </a:moveTo>
                    <a:lnTo>
                      <a:pt x="94" y="98"/>
                    </a:lnTo>
                    <a:lnTo>
                      <a:pt x="98" y="84"/>
                    </a:lnTo>
                    <a:lnTo>
                      <a:pt x="62" y="72"/>
                    </a:lnTo>
                    <a:lnTo>
                      <a:pt x="58" y="84"/>
                    </a:lnTo>
                    <a:close/>
                    <a:moveTo>
                      <a:pt x="108" y="102"/>
                    </a:moveTo>
                    <a:lnTo>
                      <a:pt x="158" y="120"/>
                    </a:lnTo>
                    <a:lnTo>
                      <a:pt x="162" y="108"/>
                    </a:lnTo>
                    <a:lnTo>
                      <a:pt x="112" y="90"/>
                    </a:lnTo>
                    <a:lnTo>
                      <a:pt x="108" y="1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9"/>
              <p:cNvSpPr/>
              <p:nvPr/>
            </p:nvSpPr>
            <p:spPr>
              <a:xfrm rot="1216460">
                <a:off x="882307" y="2164309"/>
                <a:ext cx="339638" cy="413663"/>
              </a:xfrm>
              <a:prstGeom prst="rect">
                <a:avLst/>
              </a:prstGeom>
              <a:solidFill>
                <a:srgbClr val="F2F2F2"/>
              </a:solidFill>
              <a:ln cap="flat" cmpd="sng" w="9525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5" name="Google Shape;345;p29"/>
              <p:cNvGrpSpPr/>
              <p:nvPr/>
            </p:nvGrpSpPr>
            <p:grpSpPr>
              <a:xfrm>
                <a:off x="1023449" y="1938006"/>
                <a:ext cx="613581" cy="785951"/>
                <a:chOff x="1023449" y="1938006"/>
                <a:chExt cx="613581" cy="785951"/>
              </a:xfrm>
            </p:grpSpPr>
            <p:sp>
              <p:nvSpPr>
                <p:cNvPr id="346" name="Google Shape;346;p29"/>
                <p:cNvSpPr/>
                <p:nvPr/>
              </p:nvSpPr>
              <p:spPr>
                <a:xfrm rot="1359263">
                  <a:off x="1142820" y="2304547"/>
                  <a:ext cx="309788" cy="224335"/>
                </a:xfrm>
                <a:prstGeom prst="rect">
                  <a:avLst/>
                </a:prstGeom>
                <a:solidFill>
                  <a:srgbClr val="F2F2F2"/>
                </a:solidFill>
                <a:ln cap="flat" cmpd="sng" w="9525">
                  <a:solidFill>
                    <a:srgbClr val="F2F2F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29"/>
                <p:cNvSpPr/>
                <p:nvPr/>
              </p:nvSpPr>
              <p:spPr>
                <a:xfrm rot="1170318">
                  <a:off x="1126937" y="1986094"/>
                  <a:ext cx="406604" cy="689774"/>
                </a:xfrm>
                <a:custGeom>
                  <a:rect b="b" l="l" r="r" t="t"/>
                  <a:pathLst>
                    <a:path extrusionOk="0" h="380" w="224">
                      <a:moveTo>
                        <a:pt x="196" y="0"/>
                      </a:move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16" y="2"/>
                      </a:lnTo>
                      <a:lnTo>
                        <a:pt x="8" y="8"/>
                      </a:lnTo>
                      <a:lnTo>
                        <a:pt x="2" y="16"/>
                      </a:lnTo>
                      <a:lnTo>
                        <a:pt x="0" y="28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2" y="364"/>
                      </a:lnTo>
                      <a:lnTo>
                        <a:pt x="8" y="372"/>
                      </a:lnTo>
                      <a:lnTo>
                        <a:pt x="16" y="378"/>
                      </a:lnTo>
                      <a:lnTo>
                        <a:pt x="28" y="380"/>
                      </a:lnTo>
                      <a:lnTo>
                        <a:pt x="196" y="380"/>
                      </a:lnTo>
                      <a:lnTo>
                        <a:pt x="196" y="380"/>
                      </a:lnTo>
                      <a:lnTo>
                        <a:pt x="208" y="378"/>
                      </a:lnTo>
                      <a:lnTo>
                        <a:pt x="216" y="372"/>
                      </a:lnTo>
                      <a:lnTo>
                        <a:pt x="222" y="364"/>
                      </a:lnTo>
                      <a:lnTo>
                        <a:pt x="224" y="352"/>
                      </a:lnTo>
                      <a:lnTo>
                        <a:pt x="224" y="28"/>
                      </a:lnTo>
                      <a:lnTo>
                        <a:pt x="224" y="28"/>
                      </a:lnTo>
                      <a:lnTo>
                        <a:pt x="222" y="16"/>
                      </a:lnTo>
                      <a:lnTo>
                        <a:pt x="216" y="8"/>
                      </a:lnTo>
                      <a:lnTo>
                        <a:pt x="208" y="2"/>
                      </a:lnTo>
                      <a:lnTo>
                        <a:pt x="196" y="0"/>
                      </a:lnTo>
                      <a:lnTo>
                        <a:pt x="196" y="0"/>
                      </a:lnTo>
                      <a:close/>
                      <a:moveTo>
                        <a:pt x="94" y="26"/>
                      </a:moveTo>
                      <a:lnTo>
                        <a:pt x="130" y="26"/>
                      </a:lnTo>
                      <a:lnTo>
                        <a:pt x="130" y="26"/>
                      </a:lnTo>
                      <a:lnTo>
                        <a:pt x="134" y="28"/>
                      </a:lnTo>
                      <a:lnTo>
                        <a:pt x="136" y="28"/>
                      </a:lnTo>
                      <a:lnTo>
                        <a:pt x="138" y="32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lnTo>
                        <a:pt x="138" y="38"/>
                      </a:lnTo>
                      <a:lnTo>
                        <a:pt x="136" y="40"/>
                      </a:lnTo>
                      <a:lnTo>
                        <a:pt x="134" y="42"/>
                      </a:lnTo>
                      <a:lnTo>
                        <a:pt x="130" y="42"/>
                      </a:lnTo>
                      <a:lnTo>
                        <a:pt x="94" y="42"/>
                      </a:lnTo>
                      <a:lnTo>
                        <a:pt x="94" y="42"/>
                      </a:lnTo>
                      <a:lnTo>
                        <a:pt x="90" y="42"/>
                      </a:lnTo>
                      <a:lnTo>
                        <a:pt x="88" y="40"/>
                      </a:lnTo>
                      <a:lnTo>
                        <a:pt x="86" y="38"/>
                      </a:lnTo>
                      <a:lnTo>
                        <a:pt x="86" y="34"/>
                      </a:lnTo>
                      <a:lnTo>
                        <a:pt x="86" y="34"/>
                      </a:lnTo>
                      <a:lnTo>
                        <a:pt x="86" y="32"/>
                      </a:lnTo>
                      <a:lnTo>
                        <a:pt x="88" y="28"/>
                      </a:lnTo>
                      <a:lnTo>
                        <a:pt x="90" y="28"/>
                      </a:lnTo>
                      <a:lnTo>
                        <a:pt x="94" y="26"/>
                      </a:lnTo>
                      <a:lnTo>
                        <a:pt x="94" y="26"/>
                      </a:lnTo>
                      <a:close/>
                      <a:moveTo>
                        <a:pt x="112" y="362"/>
                      </a:moveTo>
                      <a:lnTo>
                        <a:pt x="112" y="362"/>
                      </a:lnTo>
                      <a:lnTo>
                        <a:pt x="104" y="360"/>
                      </a:lnTo>
                      <a:lnTo>
                        <a:pt x="98" y="356"/>
                      </a:lnTo>
                      <a:lnTo>
                        <a:pt x="94" y="350"/>
                      </a:lnTo>
                      <a:lnTo>
                        <a:pt x="94" y="344"/>
                      </a:lnTo>
                      <a:lnTo>
                        <a:pt x="94" y="344"/>
                      </a:lnTo>
                      <a:lnTo>
                        <a:pt x="94" y="336"/>
                      </a:lnTo>
                      <a:lnTo>
                        <a:pt x="98" y="330"/>
                      </a:lnTo>
                      <a:lnTo>
                        <a:pt x="104" y="326"/>
                      </a:lnTo>
                      <a:lnTo>
                        <a:pt x="112" y="324"/>
                      </a:lnTo>
                      <a:lnTo>
                        <a:pt x="112" y="324"/>
                      </a:lnTo>
                      <a:lnTo>
                        <a:pt x="120" y="326"/>
                      </a:lnTo>
                      <a:lnTo>
                        <a:pt x="126" y="330"/>
                      </a:lnTo>
                      <a:lnTo>
                        <a:pt x="130" y="336"/>
                      </a:lnTo>
                      <a:lnTo>
                        <a:pt x="130" y="344"/>
                      </a:lnTo>
                      <a:lnTo>
                        <a:pt x="130" y="344"/>
                      </a:lnTo>
                      <a:lnTo>
                        <a:pt x="130" y="350"/>
                      </a:lnTo>
                      <a:lnTo>
                        <a:pt x="126" y="356"/>
                      </a:lnTo>
                      <a:lnTo>
                        <a:pt x="120" y="360"/>
                      </a:lnTo>
                      <a:lnTo>
                        <a:pt x="112" y="362"/>
                      </a:lnTo>
                      <a:lnTo>
                        <a:pt x="112" y="362"/>
                      </a:lnTo>
                      <a:close/>
                      <a:moveTo>
                        <a:pt x="196" y="308"/>
                      </a:moveTo>
                      <a:lnTo>
                        <a:pt x="28" y="308"/>
                      </a:lnTo>
                      <a:lnTo>
                        <a:pt x="28" y="60"/>
                      </a:lnTo>
                      <a:lnTo>
                        <a:pt x="196" y="60"/>
                      </a:lnTo>
                      <a:lnTo>
                        <a:pt x="196" y="3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48" name="Google Shape;348;p29"/>
            <p:cNvSpPr/>
            <p:nvPr/>
          </p:nvSpPr>
          <p:spPr>
            <a:xfrm>
              <a:off x="401677" y="3142593"/>
              <a:ext cx="737655" cy="153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91425" lIns="36000" spcFirstLastPara="1" rIns="36000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Consumer</a:t>
              </a:r>
              <a:endParaRPr/>
            </a:p>
          </p:txBody>
        </p:sp>
      </p:grpSp>
      <p:grpSp>
        <p:nvGrpSpPr>
          <p:cNvPr id="349" name="Google Shape;349;p29"/>
          <p:cNvGrpSpPr/>
          <p:nvPr/>
        </p:nvGrpSpPr>
        <p:grpSpPr>
          <a:xfrm>
            <a:off x="1740254" y="2597014"/>
            <a:ext cx="1026518" cy="460387"/>
            <a:chOff x="2033513" y="2861165"/>
            <a:chExt cx="1080000" cy="484373"/>
          </a:xfrm>
        </p:grpSpPr>
        <p:sp>
          <p:nvSpPr>
            <p:cNvPr id="350" name="Google Shape;350;p29"/>
            <p:cNvSpPr/>
            <p:nvPr/>
          </p:nvSpPr>
          <p:spPr>
            <a:xfrm>
              <a:off x="2401486" y="2861165"/>
              <a:ext cx="344054" cy="258268"/>
            </a:xfrm>
            <a:custGeom>
              <a:rect b="b" l="l" r="r" t="t"/>
              <a:pathLst>
                <a:path extrusionOk="0" h="138" w="184">
                  <a:moveTo>
                    <a:pt x="110" y="25"/>
                  </a:moveTo>
                  <a:cubicBezTo>
                    <a:pt x="110" y="25"/>
                    <a:pt x="111" y="24"/>
                    <a:pt x="111" y="23"/>
                  </a:cubicBezTo>
                  <a:cubicBezTo>
                    <a:pt x="111" y="22"/>
                    <a:pt x="110" y="22"/>
                    <a:pt x="110" y="21"/>
                  </a:cubicBezTo>
                  <a:cubicBezTo>
                    <a:pt x="109" y="21"/>
                    <a:pt x="108" y="21"/>
                    <a:pt x="107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8" y="26"/>
                    <a:pt x="109" y="26"/>
                    <a:pt x="110" y="25"/>
                  </a:cubicBezTo>
                  <a:close/>
                  <a:moveTo>
                    <a:pt x="84" y="34"/>
                  </a:moveTo>
                  <a:cubicBezTo>
                    <a:pt x="86" y="34"/>
                    <a:pt x="87" y="33"/>
                    <a:pt x="88" y="31"/>
                  </a:cubicBezTo>
                  <a:cubicBezTo>
                    <a:pt x="88" y="30"/>
                    <a:pt x="88" y="28"/>
                    <a:pt x="88" y="27"/>
                  </a:cubicBezTo>
                  <a:cubicBezTo>
                    <a:pt x="88" y="26"/>
                    <a:pt x="88" y="24"/>
                    <a:pt x="87" y="22"/>
                  </a:cubicBezTo>
                  <a:cubicBezTo>
                    <a:pt x="87" y="21"/>
                    <a:pt x="86" y="20"/>
                    <a:pt x="84" y="20"/>
                  </a:cubicBezTo>
                  <a:cubicBezTo>
                    <a:pt x="83" y="20"/>
                    <a:pt x="82" y="21"/>
                    <a:pt x="81" y="23"/>
                  </a:cubicBezTo>
                  <a:cubicBezTo>
                    <a:pt x="81" y="24"/>
                    <a:pt x="81" y="26"/>
                    <a:pt x="81" y="27"/>
                  </a:cubicBezTo>
                  <a:cubicBezTo>
                    <a:pt x="81" y="30"/>
                    <a:pt x="81" y="34"/>
                    <a:pt x="84" y="34"/>
                  </a:cubicBezTo>
                  <a:close/>
                  <a:moveTo>
                    <a:pt x="17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5"/>
                    <a:pt x="3" y="138"/>
                    <a:pt x="6" y="138"/>
                  </a:cubicBezTo>
                  <a:cubicBezTo>
                    <a:pt x="142" y="138"/>
                    <a:pt x="142" y="138"/>
                    <a:pt x="142" y="138"/>
                  </a:cubicBezTo>
                  <a:cubicBezTo>
                    <a:pt x="142" y="85"/>
                    <a:pt x="142" y="85"/>
                    <a:pt x="142" y="85"/>
                  </a:cubicBezTo>
                  <a:cubicBezTo>
                    <a:pt x="142" y="82"/>
                    <a:pt x="145" y="80"/>
                    <a:pt x="147" y="80"/>
                  </a:cubicBezTo>
                  <a:cubicBezTo>
                    <a:pt x="167" y="80"/>
                    <a:pt x="167" y="80"/>
                    <a:pt x="167" y="80"/>
                  </a:cubicBezTo>
                  <a:cubicBezTo>
                    <a:pt x="170" y="80"/>
                    <a:pt x="172" y="82"/>
                    <a:pt x="172" y="85"/>
                  </a:cubicBezTo>
                  <a:cubicBezTo>
                    <a:pt x="172" y="138"/>
                    <a:pt x="172" y="138"/>
                    <a:pt x="172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82" y="138"/>
                    <a:pt x="184" y="135"/>
                    <a:pt x="184" y="132"/>
                  </a:cubicBezTo>
                  <a:cubicBezTo>
                    <a:pt x="184" y="6"/>
                    <a:pt x="184" y="6"/>
                    <a:pt x="184" y="6"/>
                  </a:cubicBezTo>
                  <a:cubicBezTo>
                    <a:pt x="184" y="3"/>
                    <a:pt x="182" y="0"/>
                    <a:pt x="179" y="0"/>
                  </a:cubicBezTo>
                  <a:close/>
                  <a:moveTo>
                    <a:pt x="99" y="17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9" y="17"/>
                    <a:pt x="111" y="17"/>
                    <a:pt x="113" y="18"/>
                  </a:cubicBezTo>
                  <a:cubicBezTo>
                    <a:pt x="115" y="19"/>
                    <a:pt x="116" y="21"/>
                    <a:pt x="116" y="23"/>
                  </a:cubicBezTo>
                  <a:cubicBezTo>
                    <a:pt x="116" y="25"/>
                    <a:pt x="115" y="27"/>
                    <a:pt x="113" y="28"/>
                  </a:cubicBezTo>
                  <a:cubicBezTo>
                    <a:pt x="112" y="30"/>
                    <a:pt x="110" y="30"/>
                    <a:pt x="107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99" y="38"/>
                    <a:pt x="99" y="38"/>
                    <a:pt x="99" y="38"/>
                  </a:cubicBezTo>
                  <a:lnTo>
                    <a:pt x="99" y="17"/>
                  </a:lnTo>
                  <a:close/>
                  <a:moveTo>
                    <a:pt x="84" y="16"/>
                  </a:moveTo>
                  <a:cubicBezTo>
                    <a:pt x="87" y="16"/>
                    <a:pt x="89" y="17"/>
                    <a:pt x="91" y="20"/>
                  </a:cubicBezTo>
                  <a:cubicBezTo>
                    <a:pt x="93" y="22"/>
                    <a:pt x="93" y="25"/>
                    <a:pt x="93" y="27"/>
                  </a:cubicBezTo>
                  <a:cubicBezTo>
                    <a:pt x="93" y="29"/>
                    <a:pt x="93" y="32"/>
                    <a:pt x="91" y="34"/>
                  </a:cubicBezTo>
                  <a:cubicBezTo>
                    <a:pt x="90" y="37"/>
                    <a:pt x="87" y="38"/>
                    <a:pt x="84" y="38"/>
                  </a:cubicBezTo>
                  <a:cubicBezTo>
                    <a:pt x="82" y="38"/>
                    <a:pt x="79" y="37"/>
                    <a:pt x="78" y="35"/>
                  </a:cubicBezTo>
                  <a:cubicBezTo>
                    <a:pt x="76" y="32"/>
                    <a:pt x="76" y="30"/>
                    <a:pt x="76" y="27"/>
                  </a:cubicBezTo>
                  <a:cubicBezTo>
                    <a:pt x="76" y="22"/>
                    <a:pt x="78" y="16"/>
                    <a:pt x="84" y="16"/>
                  </a:cubicBezTo>
                  <a:close/>
                  <a:moveTo>
                    <a:pt x="53" y="17"/>
                  </a:moveTo>
                  <a:cubicBezTo>
                    <a:pt x="58" y="17"/>
                    <a:pt x="58" y="17"/>
                    <a:pt x="58" y="17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3" y="38"/>
                    <a:pt x="53" y="38"/>
                    <a:pt x="53" y="38"/>
                  </a:cubicBezTo>
                  <a:lnTo>
                    <a:pt x="53" y="17"/>
                  </a:lnTo>
                  <a:close/>
                  <a:moveTo>
                    <a:pt x="39" y="29"/>
                  </a:moveTo>
                  <a:cubicBezTo>
                    <a:pt x="35" y="29"/>
                    <a:pt x="32" y="28"/>
                    <a:pt x="32" y="23"/>
                  </a:cubicBezTo>
                  <a:cubicBezTo>
                    <a:pt x="32" y="21"/>
                    <a:pt x="32" y="19"/>
                    <a:pt x="34" y="18"/>
                  </a:cubicBezTo>
                  <a:cubicBezTo>
                    <a:pt x="35" y="17"/>
                    <a:pt x="37" y="16"/>
                    <a:pt x="39" y="16"/>
                  </a:cubicBezTo>
                  <a:cubicBezTo>
                    <a:pt x="43" y="16"/>
                    <a:pt x="46" y="18"/>
                    <a:pt x="47" y="21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1"/>
                    <a:pt x="41" y="20"/>
                    <a:pt x="39" y="20"/>
                  </a:cubicBezTo>
                  <a:cubicBezTo>
                    <a:pt x="38" y="20"/>
                    <a:pt x="36" y="21"/>
                    <a:pt x="36" y="22"/>
                  </a:cubicBezTo>
                  <a:cubicBezTo>
                    <a:pt x="36" y="24"/>
                    <a:pt x="38" y="24"/>
                    <a:pt x="39" y="24"/>
                  </a:cubicBezTo>
                  <a:cubicBezTo>
                    <a:pt x="41" y="25"/>
                    <a:pt x="43" y="25"/>
                    <a:pt x="45" y="26"/>
                  </a:cubicBezTo>
                  <a:cubicBezTo>
                    <a:pt x="46" y="27"/>
                    <a:pt x="47" y="29"/>
                    <a:pt x="47" y="31"/>
                  </a:cubicBezTo>
                  <a:cubicBezTo>
                    <a:pt x="47" y="33"/>
                    <a:pt x="47" y="35"/>
                    <a:pt x="45" y="36"/>
                  </a:cubicBezTo>
                  <a:cubicBezTo>
                    <a:pt x="43" y="37"/>
                    <a:pt x="41" y="38"/>
                    <a:pt x="39" y="38"/>
                  </a:cubicBezTo>
                  <a:cubicBezTo>
                    <a:pt x="35" y="38"/>
                    <a:pt x="31" y="36"/>
                    <a:pt x="30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3"/>
                    <a:pt x="37" y="34"/>
                    <a:pt x="39" y="34"/>
                  </a:cubicBezTo>
                  <a:cubicBezTo>
                    <a:pt x="41" y="34"/>
                    <a:pt x="43" y="33"/>
                    <a:pt x="43" y="32"/>
                  </a:cubicBezTo>
                  <a:cubicBezTo>
                    <a:pt x="43" y="30"/>
                    <a:pt x="40" y="30"/>
                    <a:pt x="39" y="29"/>
                  </a:cubicBezTo>
                  <a:close/>
                  <a:moveTo>
                    <a:pt x="132" y="124"/>
                  </a:moveTo>
                  <a:cubicBezTo>
                    <a:pt x="132" y="127"/>
                    <a:pt x="129" y="129"/>
                    <a:pt x="126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4" y="129"/>
                    <a:pt x="11" y="127"/>
                    <a:pt x="11" y="1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" y="55"/>
                    <a:pt x="14" y="53"/>
                    <a:pt x="17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9" y="53"/>
                    <a:pt x="132" y="55"/>
                    <a:pt x="132" y="58"/>
                  </a:cubicBezTo>
                  <a:lnTo>
                    <a:pt x="132" y="124"/>
                  </a:lnTo>
                  <a:close/>
                  <a:moveTo>
                    <a:pt x="19" y="85"/>
                  </a:moveTo>
                  <a:cubicBezTo>
                    <a:pt x="19" y="85"/>
                    <a:pt x="20" y="85"/>
                    <a:pt x="20" y="8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5"/>
                    <a:pt x="38" y="64"/>
                  </a:cubicBezTo>
                  <a:cubicBezTo>
                    <a:pt x="38" y="64"/>
                    <a:pt x="37" y="64"/>
                    <a:pt x="36" y="64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83"/>
                    <a:pt x="17" y="84"/>
                    <a:pt x="18" y="85"/>
                  </a:cubicBezTo>
                  <a:cubicBezTo>
                    <a:pt x="18" y="85"/>
                    <a:pt x="18" y="85"/>
                    <a:pt x="19" y="85"/>
                  </a:cubicBezTo>
                  <a:close/>
                  <a:moveTo>
                    <a:pt x="51" y="76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96"/>
                    <a:pt x="32" y="97"/>
                    <a:pt x="32" y="97"/>
                  </a:cubicBezTo>
                  <a:cubicBezTo>
                    <a:pt x="33" y="97"/>
                    <a:pt x="33" y="98"/>
                    <a:pt x="33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8"/>
                    <a:pt x="54" y="77"/>
                    <a:pt x="53" y="76"/>
                  </a:cubicBezTo>
                  <a:cubicBezTo>
                    <a:pt x="52" y="76"/>
                    <a:pt x="51" y="76"/>
                    <a:pt x="51" y="76"/>
                  </a:cubicBezTo>
                  <a:close/>
                  <a:moveTo>
                    <a:pt x="55" y="60"/>
                  </a:moveTo>
                  <a:cubicBezTo>
                    <a:pt x="15" y="99"/>
                    <a:pt x="15" y="99"/>
                    <a:pt x="15" y="99"/>
                  </a:cubicBezTo>
                  <a:cubicBezTo>
                    <a:pt x="15" y="100"/>
                    <a:pt x="15" y="101"/>
                    <a:pt x="15" y="101"/>
                  </a:cubicBezTo>
                  <a:cubicBezTo>
                    <a:pt x="15" y="101"/>
                    <a:pt x="16" y="102"/>
                    <a:pt x="16" y="102"/>
                  </a:cubicBezTo>
                  <a:cubicBezTo>
                    <a:pt x="17" y="102"/>
                    <a:pt x="17" y="101"/>
                    <a:pt x="17" y="101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1"/>
                    <a:pt x="57" y="60"/>
                    <a:pt x="57" y="60"/>
                  </a:cubicBezTo>
                  <a:cubicBezTo>
                    <a:pt x="56" y="59"/>
                    <a:pt x="55" y="59"/>
                    <a:pt x="55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2033513" y="3093538"/>
              <a:ext cx="1080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Merchant</a:t>
              </a:r>
              <a:endPara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2" name="Google Shape;352;p29"/>
          <p:cNvCxnSpPr/>
          <p:nvPr/>
        </p:nvCxnSpPr>
        <p:spPr>
          <a:xfrm>
            <a:off x="1361057" y="2799439"/>
            <a:ext cx="477326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3" name="Google Shape;353;p29"/>
          <p:cNvCxnSpPr/>
          <p:nvPr/>
        </p:nvCxnSpPr>
        <p:spPr>
          <a:xfrm rot="10800000">
            <a:off x="1362020" y="2669287"/>
            <a:ext cx="469219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29"/>
          <p:cNvCxnSpPr/>
          <p:nvPr/>
        </p:nvCxnSpPr>
        <p:spPr>
          <a:xfrm rot="-2328307">
            <a:off x="7159571" y="3137097"/>
            <a:ext cx="312655" cy="249621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29"/>
          <p:cNvCxnSpPr/>
          <p:nvPr/>
        </p:nvCxnSpPr>
        <p:spPr>
          <a:xfrm rot="8471693">
            <a:off x="7150198" y="3026255"/>
            <a:ext cx="314598" cy="266088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56" name="Google Shape;356;p29"/>
          <p:cNvGrpSpPr/>
          <p:nvPr/>
        </p:nvGrpSpPr>
        <p:grpSpPr>
          <a:xfrm>
            <a:off x="6287303" y="2235300"/>
            <a:ext cx="1080000" cy="475553"/>
            <a:chOff x="2033513" y="2192385"/>
            <a:chExt cx="1080000" cy="475553"/>
          </a:xfrm>
        </p:grpSpPr>
        <p:sp>
          <p:nvSpPr>
            <p:cNvPr id="357" name="Google Shape;357;p29"/>
            <p:cNvSpPr/>
            <p:nvPr/>
          </p:nvSpPr>
          <p:spPr>
            <a:xfrm>
              <a:off x="2033513" y="2415938"/>
              <a:ext cx="1080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Issuer</a:t>
              </a:r>
              <a:endPara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2428688" y="2192385"/>
              <a:ext cx="289650" cy="245859"/>
            </a:xfrm>
            <a:custGeom>
              <a:rect b="b" l="l" r="r" t="t"/>
              <a:pathLst>
                <a:path extrusionOk="0" h="696" w="790">
                  <a:moveTo>
                    <a:pt x="658" y="219"/>
                  </a:moveTo>
                  <a:cubicBezTo>
                    <a:pt x="670" y="219"/>
                    <a:pt x="680" y="229"/>
                    <a:pt x="680" y="241"/>
                  </a:cubicBezTo>
                  <a:cubicBezTo>
                    <a:pt x="680" y="524"/>
                    <a:pt x="680" y="524"/>
                    <a:pt x="680" y="524"/>
                  </a:cubicBezTo>
                  <a:cubicBezTo>
                    <a:pt x="680" y="536"/>
                    <a:pt x="670" y="546"/>
                    <a:pt x="658" y="546"/>
                  </a:cubicBezTo>
                  <a:cubicBezTo>
                    <a:pt x="615" y="546"/>
                    <a:pt x="615" y="546"/>
                    <a:pt x="615" y="546"/>
                  </a:cubicBezTo>
                  <a:cubicBezTo>
                    <a:pt x="603" y="546"/>
                    <a:pt x="593" y="536"/>
                    <a:pt x="593" y="524"/>
                  </a:cubicBezTo>
                  <a:cubicBezTo>
                    <a:pt x="593" y="241"/>
                    <a:pt x="593" y="241"/>
                    <a:pt x="593" y="241"/>
                  </a:cubicBezTo>
                  <a:cubicBezTo>
                    <a:pt x="593" y="229"/>
                    <a:pt x="603" y="219"/>
                    <a:pt x="615" y="219"/>
                  </a:cubicBezTo>
                  <a:lnTo>
                    <a:pt x="658" y="219"/>
                  </a:lnTo>
                  <a:close/>
                  <a:moveTo>
                    <a:pt x="56" y="159"/>
                  </a:moveTo>
                  <a:cubicBezTo>
                    <a:pt x="54" y="149"/>
                    <a:pt x="59" y="139"/>
                    <a:pt x="69" y="135"/>
                  </a:cubicBezTo>
                  <a:cubicBezTo>
                    <a:pt x="386" y="1"/>
                    <a:pt x="386" y="1"/>
                    <a:pt x="386" y="1"/>
                  </a:cubicBezTo>
                  <a:cubicBezTo>
                    <a:pt x="387" y="1"/>
                    <a:pt x="387" y="1"/>
                    <a:pt x="387" y="1"/>
                  </a:cubicBezTo>
                  <a:cubicBezTo>
                    <a:pt x="388" y="1"/>
                    <a:pt x="389" y="1"/>
                    <a:pt x="390" y="0"/>
                  </a:cubicBezTo>
                  <a:cubicBezTo>
                    <a:pt x="391" y="0"/>
                    <a:pt x="391" y="0"/>
                    <a:pt x="392" y="0"/>
                  </a:cubicBezTo>
                  <a:cubicBezTo>
                    <a:pt x="393" y="0"/>
                    <a:pt x="394" y="0"/>
                    <a:pt x="395" y="0"/>
                  </a:cubicBezTo>
                  <a:cubicBezTo>
                    <a:pt x="396" y="0"/>
                    <a:pt x="397" y="0"/>
                    <a:pt x="397" y="0"/>
                  </a:cubicBezTo>
                  <a:cubicBezTo>
                    <a:pt x="398" y="0"/>
                    <a:pt x="399" y="0"/>
                    <a:pt x="400" y="0"/>
                  </a:cubicBezTo>
                  <a:cubicBezTo>
                    <a:pt x="401" y="1"/>
                    <a:pt x="402" y="1"/>
                    <a:pt x="403" y="1"/>
                  </a:cubicBezTo>
                  <a:cubicBezTo>
                    <a:pt x="403" y="1"/>
                    <a:pt x="403" y="1"/>
                    <a:pt x="403" y="1"/>
                  </a:cubicBezTo>
                  <a:cubicBezTo>
                    <a:pt x="719" y="134"/>
                    <a:pt x="719" y="134"/>
                    <a:pt x="719" y="134"/>
                  </a:cubicBezTo>
                  <a:cubicBezTo>
                    <a:pt x="728" y="137"/>
                    <a:pt x="734" y="145"/>
                    <a:pt x="734" y="155"/>
                  </a:cubicBezTo>
                  <a:cubicBezTo>
                    <a:pt x="734" y="167"/>
                    <a:pt x="725" y="177"/>
                    <a:pt x="713" y="177"/>
                  </a:cubicBezTo>
                  <a:cubicBezTo>
                    <a:pt x="713" y="177"/>
                    <a:pt x="713" y="177"/>
                    <a:pt x="712" y="177"/>
                  </a:cubicBezTo>
                  <a:cubicBezTo>
                    <a:pt x="395" y="177"/>
                    <a:pt x="395" y="177"/>
                    <a:pt x="395" y="177"/>
                  </a:cubicBezTo>
                  <a:cubicBezTo>
                    <a:pt x="395" y="177"/>
                    <a:pt x="395" y="177"/>
                    <a:pt x="395" y="177"/>
                  </a:cubicBezTo>
                  <a:cubicBezTo>
                    <a:pt x="77" y="177"/>
                    <a:pt x="77" y="177"/>
                    <a:pt x="77" y="177"/>
                  </a:cubicBezTo>
                  <a:cubicBezTo>
                    <a:pt x="67" y="177"/>
                    <a:pt x="58" y="170"/>
                    <a:pt x="56" y="159"/>
                  </a:cubicBezTo>
                  <a:close/>
                  <a:moveTo>
                    <a:pt x="355" y="94"/>
                  </a:moveTo>
                  <a:cubicBezTo>
                    <a:pt x="355" y="116"/>
                    <a:pt x="373" y="134"/>
                    <a:pt x="395" y="134"/>
                  </a:cubicBezTo>
                  <a:cubicBezTo>
                    <a:pt x="417" y="134"/>
                    <a:pt x="435" y="116"/>
                    <a:pt x="435" y="94"/>
                  </a:cubicBezTo>
                  <a:cubicBezTo>
                    <a:pt x="435" y="71"/>
                    <a:pt x="417" y="53"/>
                    <a:pt x="395" y="53"/>
                  </a:cubicBezTo>
                  <a:cubicBezTo>
                    <a:pt x="373" y="53"/>
                    <a:pt x="355" y="71"/>
                    <a:pt x="355" y="94"/>
                  </a:cubicBezTo>
                  <a:close/>
                  <a:moveTo>
                    <a:pt x="497" y="546"/>
                  </a:moveTo>
                  <a:cubicBezTo>
                    <a:pt x="509" y="546"/>
                    <a:pt x="519" y="536"/>
                    <a:pt x="519" y="524"/>
                  </a:cubicBezTo>
                  <a:cubicBezTo>
                    <a:pt x="519" y="241"/>
                    <a:pt x="519" y="241"/>
                    <a:pt x="519" y="241"/>
                  </a:cubicBezTo>
                  <a:cubicBezTo>
                    <a:pt x="519" y="229"/>
                    <a:pt x="509" y="219"/>
                    <a:pt x="497" y="219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281" y="219"/>
                    <a:pt x="271" y="229"/>
                    <a:pt x="271" y="241"/>
                  </a:cubicBezTo>
                  <a:cubicBezTo>
                    <a:pt x="271" y="524"/>
                    <a:pt x="271" y="524"/>
                    <a:pt x="271" y="524"/>
                  </a:cubicBezTo>
                  <a:cubicBezTo>
                    <a:pt x="271" y="536"/>
                    <a:pt x="281" y="546"/>
                    <a:pt x="292" y="546"/>
                  </a:cubicBezTo>
                  <a:cubicBezTo>
                    <a:pt x="351" y="546"/>
                    <a:pt x="351" y="546"/>
                    <a:pt x="351" y="546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45"/>
                    <a:pt x="371" y="325"/>
                    <a:pt x="395" y="325"/>
                  </a:cubicBezTo>
                  <a:cubicBezTo>
                    <a:pt x="419" y="325"/>
                    <a:pt x="438" y="345"/>
                    <a:pt x="438" y="369"/>
                  </a:cubicBezTo>
                  <a:cubicBezTo>
                    <a:pt x="438" y="546"/>
                    <a:pt x="438" y="546"/>
                    <a:pt x="438" y="546"/>
                  </a:cubicBezTo>
                  <a:lnTo>
                    <a:pt x="497" y="546"/>
                  </a:lnTo>
                  <a:close/>
                  <a:moveTo>
                    <a:pt x="77" y="624"/>
                  </a:moveTo>
                  <a:cubicBezTo>
                    <a:pt x="712" y="624"/>
                    <a:pt x="712" y="624"/>
                    <a:pt x="712" y="624"/>
                  </a:cubicBezTo>
                  <a:cubicBezTo>
                    <a:pt x="724" y="624"/>
                    <a:pt x="734" y="614"/>
                    <a:pt x="734" y="602"/>
                  </a:cubicBezTo>
                  <a:cubicBezTo>
                    <a:pt x="734" y="590"/>
                    <a:pt x="724" y="580"/>
                    <a:pt x="712" y="580"/>
                  </a:cubicBezTo>
                  <a:cubicBezTo>
                    <a:pt x="77" y="580"/>
                    <a:pt x="77" y="580"/>
                    <a:pt x="77" y="580"/>
                  </a:cubicBezTo>
                  <a:cubicBezTo>
                    <a:pt x="65" y="580"/>
                    <a:pt x="55" y="590"/>
                    <a:pt x="55" y="602"/>
                  </a:cubicBezTo>
                  <a:cubicBezTo>
                    <a:pt x="55" y="614"/>
                    <a:pt x="65" y="624"/>
                    <a:pt x="77" y="624"/>
                  </a:cubicBezTo>
                  <a:close/>
                  <a:moveTo>
                    <a:pt x="768" y="653"/>
                  </a:moveTo>
                  <a:cubicBezTo>
                    <a:pt x="21" y="653"/>
                    <a:pt x="21" y="653"/>
                    <a:pt x="21" y="653"/>
                  </a:cubicBezTo>
                  <a:cubicBezTo>
                    <a:pt x="9" y="653"/>
                    <a:pt x="0" y="663"/>
                    <a:pt x="0" y="675"/>
                  </a:cubicBezTo>
                  <a:cubicBezTo>
                    <a:pt x="0" y="687"/>
                    <a:pt x="9" y="696"/>
                    <a:pt x="21" y="696"/>
                  </a:cubicBezTo>
                  <a:cubicBezTo>
                    <a:pt x="768" y="696"/>
                    <a:pt x="768" y="696"/>
                    <a:pt x="768" y="696"/>
                  </a:cubicBezTo>
                  <a:cubicBezTo>
                    <a:pt x="780" y="696"/>
                    <a:pt x="790" y="687"/>
                    <a:pt x="790" y="675"/>
                  </a:cubicBezTo>
                  <a:cubicBezTo>
                    <a:pt x="790" y="663"/>
                    <a:pt x="780" y="653"/>
                    <a:pt x="768" y="653"/>
                  </a:cubicBezTo>
                  <a:close/>
                  <a:moveTo>
                    <a:pt x="131" y="219"/>
                  </a:moveTo>
                  <a:cubicBezTo>
                    <a:pt x="119" y="219"/>
                    <a:pt x="110" y="229"/>
                    <a:pt x="110" y="241"/>
                  </a:cubicBezTo>
                  <a:cubicBezTo>
                    <a:pt x="110" y="524"/>
                    <a:pt x="110" y="524"/>
                    <a:pt x="110" y="524"/>
                  </a:cubicBezTo>
                  <a:cubicBezTo>
                    <a:pt x="110" y="536"/>
                    <a:pt x="119" y="546"/>
                    <a:pt x="131" y="546"/>
                  </a:cubicBezTo>
                  <a:cubicBezTo>
                    <a:pt x="175" y="546"/>
                    <a:pt x="175" y="546"/>
                    <a:pt x="175" y="546"/>
                  </a:cubicBezTo>
                  <a:cubicBezTo>
                    <a:pt x="187" y="546"/>
                    <a:pt x="196" y="536"/>
                    <a:pt x="196" y="524"/>
                  </a:cubicBezTo>
                  <a:cubicBezTo>
                    <a:pt x="196" y="241"/>
                    <a:pt x="196" y="241"/>
                    <a:pt x="196" y="241"/>
                  </a:cubicBezTo>
                  <a:cubicBezTo>
                    <a:pt x="196" y="229"/>
                    <a:pt x="187" y="219"/>
                    <a:pt x="175" y="219"/>
                  </a:cubicBezTo>
                  <a:lnTo>
                    <a:pt x="131" y="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0050" lIns="80125" spcFirstLastPara="1" rIns="80125" wrap="square" tIns="40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29"/>
          <p:cNvGrpSpPr/>
          <p:nvPr/>
        </p:nvGrpSpPr>
        <p:grpSpPr>
          <a:xfrm>
            <a:off x="6415013" y="2898348"/>
            <a:ext cx="701126" cy="468644"/>
            <a:chOff x="6253119" y="3071974"/>
            <a:chExt cx="701126" cy="468644"/>
          </a:xfrm>
        </p:grpSpPr>
        <p:grpSp>
          <p:nvGrpSpPr>
            <p:cNvPr id="360" name="Google Shape;360;p29"/>
            <p:cNvGrpSpPr/>
            <p:nvPr/>
          </p:nvGrpSpPr>
          <p:grpSpPr>
            <a:xfrm>
              <a:off x="6522183" y="3071974"/>
              <a:ext cx="245949" cy="332738"/>
              <a:chOff x="821157" y="1938008"/>
              <a:chExt cx="815872" cy="1103770"/>
            </a:xfrm>
          </p:grpSpPr>
          <p:sp>
            <p:nvSpPr>
              <p:cNvPr id="361" name="Google Shape;361;p29"/>
              <p:cNvSpPr/>
              <p:nvPr/>
            </p:nvSpPr>
            <p:spPr>
              <a:xfrm>
                <a:off x="852097" y="2197334"/>
                <a:ext cx="659589" cy="844444"/>
              </a:xfrm>
              <a:custGeom>
                <a:rect b="b" l="l" r="r" t="t"/>
                <a:pathLst>
                  <a:path extrusionOk="0" h="402" w="314">
                    <a:moveTo>
                      <a:pt x="116" y="262"/>
                    </a:moveTo>
                    <a:lnTo>
                      <a:pt x="116" y="262"/>
                    </a:lnTo>
                    <a:lnTo>
                      <a:pt x="108" y="262"/>
                    </a:lnTo>
                    <a:lnTo>
                      <a:pt x="102" y="256"/>
                    </a:lnTo>
                    <a:lnTo>
                      <a:pt x="98" y="250"/>
                    </a:lnTo>
                    <a:lnTo>
                      <a:pt x="96" y="242"/>
                    </a:lnTo>
                    <a:lnTo>
                      <a:pt x="96" y="242"/>
                    </a:lnTo>
                    <a:lnTo>
                      <a:pt x="98" y="234"/>
                    </a:lnTo>
                    <a:lnTo>
                      <a:pt x="102" y="228"/>
                    </a:lnTo>
                    <a:lnTo>
                      <a:pt x="108" y="222"/>
                    </a:lnTo>
                    <a:lnTo>
                      <a:pt x="116" y="222"/>
                    </a:lnTo>
                    <a:lnTo>
                      <a:pt x="160" y="222"/>
                    </a:lnTo>
                    <a:lnTo>
                      <a:pt x="160" y="262"/>
                    </a:lnTo>
                    <a:lnTo>
                      <a:pt x="116" y="262"/>
                    </a:lnTo>
                    <a:close/>
                    <a:moveTo>
                      <a:pt x="130" y="276"/>
                    </a:moveTo>
                    <a:lnTo>
                      <a:pt x="130" y="276"/>
                    </a:lnTo>
                    <a:lnTo>
                      <a:pt x="122" y="278"/>
                    </a:lnTo>
                    <a:lnTo>
                      <a:pt x="116" y="282"/>
                    </a:lnTo>
                    <a:lnTo>
                      <a:pt x="112" y="290"/>
                    </a:lnTo>
                    <a:lnTo>
                      <a:pt x="110" y="298"/>
                    </a:lnTo>
                    <a:lnTo>
                      <a:pt x="110" y="298"/>
                    </a:lnTo>
                    <a:lnTo>
                      <a:pt x="112" y="306"/>
                    </a:lnTo>
                    <a:lnTo>
                      <a:pt x="116" y="312"/>
                    </a:lnTo>
                    <a:lnTo>
                      <a:pt x="122" y="316"/>
                    </a:lnTo>
                    <a:lnTo>
                      <a:pt x="130" y="318"/>
                    </a:lnTo>
                    <a:lnTo>
                      <a:pt x="146" y="318"/>
                    </a:lnTo>
                    <a:lnTo>
                      <a:pt x="146" y="318"/>
                    </a:lnTo>
                    <a:lnTo>
                      <a:pt x="150" y="308"/>
                    </a:lnTo>
                    <a:lnTo>
                      <a:pt x="154" y="296"/>
                    </a:lnTo>
                    <a:lnTo>
                      <a:pt x="160" y="286"/>
                    </a:lnTo>
                    <a:lnTo>
                      <a:pt x="166" y="276"/>
                    </a:lnTo>
                    <a:lnTo>
                      <a:pt x="130" y="276"/>
                    </a:lnTo>
                    <a:close/>
                    <a:moveTo>
                      <a:pt x="300" y="134"/>
                    </a:moveTo>
                    <a:lnTo>
                      <a:pt x="292" y="158"/>
                    </a:lnTo>
                    <a:lnTo>
                      <a:pt x="292" y="158"/>
                    </a:lnTo>
                    <a:lnTo>
                      <a:pt x="296" y="162"/>
                    </a:lnTo>
                    <a:lnTo>
                      <a:pt x="300" y="168"/>
                    </a:lnTo>
                    <a:lnTo>
                      <a:pt x="302" y="174"/>
                    </a:lnTo>
                    <a:lnTo>
                      <a:pt x="302" y="180"/>
                    </a:lnTo>
                    <a:lnTo>
                      <a:pt x="302" y="382"/>
                    </a:lnTo>
                    <a:lnTo>
                      <a:pt x="302" y="402"/>
                    </a:lnTo>
                    <a:lnTo>
                      <a:pt x="246" y="402"/>
                    </a:lnTo>
                    <a:lnTo>
                      <a:pt x="232" y="402"/>
                    </a:lnTo>
                    <a:lnTo>
                      <a:pt x="232" y="402"/>
                    </a:lnTo>
                    <a:lnTo>
                      <a:pt x="218" y="400"/>
                    </a:lnTo>
                    <a:lnTo>
                      <a:pt x="206" y="396"/>
                    </a:lnTo>
                    <a:lnTo>
                      <a:pt x="194" y="390"/>
                    </a:lnTo>
                    <a:lnTo>
                      <a:pt x="184" y="382"/>
                    </a:lnTo>
                    <a:lnTo>
                      <a:pt x="174" y="372"/>
                    </a:lnTo>
                    <a:lnTo>
                      <a:pt x="168" y="360"/>
                    </a:lnTo>
                    <a:lnTo>
                      <a:pt x="164" y="346"/>
                    </a:lnTo>
                    <a:lnTo>
                      <a:pt x="164" y="332"/>
                    </a:lnTo>
                    <a:lnTo>
                      <a:pt x="164" y="332"/>
                    </a:lnTo>
                    <a:lnTo>
                      <a:pt x="164" y="320"/>
                    </a:lnTo>
                    <a:lnTo>
                      <a:pt x="166" y="310"/>
                    </a:lnTo>
                    <a:lnTo>
                      <a:pt x="172" y="300"/>
                    </a:lnTo>
                    <a:lnTo>
                      <a:pt x="178" y="290"/>
                    </a:lnTo>
                    <a:lnTo>
                      <a:pt x="176" y="290"/>
                    </a:lnTo>
                    <a:lnTo>
                      <a:pt x="176" y="216"/>
                    </a:lnTo>
                    <a:lnTo>
                      <a:pt x="6" y="154"/>
                    </a:lnTo>
                    <a:lnTo>
                      <a:pt x="6" y="154"/>
                    </a:lnTo>
                    <a:lnTo>
                      <a:pt x="4" y="152"/>
                    </a:lnTo>
                    <a:lnTo>
                      <a:pt x="2" y="150"/>
                    </a:lnTo>
                    <a:lnTo>
                      <a:pt x="2" y="150"/>
                    </a:lnTo>
                    <a:lnTo>
                      <a:pt x="0" y="146"/>
                    </a:lnTo>
                    <a:lnTo>
                      <a:pt x="0" y="142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52" y="2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306" y="88"/>
                    </a:lnTo>
                    <a:lnTo>
                      <a:pt x="306" y="88"/>
                    </a:lnTo>
                    <a:lnTo>
                      <a:pt x="310" y="90"/>
                    </a:lnTo>
                    <a:lnTo>
                      <a:pt x="312" y="94"/>
                    </a:lnTo>
                    <a:lnTo>
                      <a:pt x="312" y="94"/>
                    </a:lnTo>
                    <a:lnTo>
                      <a:pt x="314" y="98"/>
                    </a:lnTo>
                    <a:lnTo>
                      <a:pt x="312" y="102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close/>
                    <a:moveTo>
                      <a:pt x="60" y="36"/>
                    </a:moveTo>
                    <a:lnTo>
                      <a:pt x="286" y="118"/>
                    </a:lnTo>
                    <a:lnTo>
                      <a:pt x="290" y="104"/>
                    </a:lnTo>
                    <a:lnTo>
                      <a:pt x="66" y="22"/>
                    </a:lnTo>
                    <a:lnTo>
                      <a:pt x="60" y="36"/>
                    </a:lnTo>
                    <a:close/>
                    <a:moveTo>
                      <a:pt x="232" y="208"/>
                    </a:moveTo>
                    <a:lnTo>
                      <a:pt x="232" y="216"/>
                    </a:lnTo>
                    <a:lnTo>
                      <a:pt x="246" y="220"/>
                    </a:lnTo>
                    <a:lnTo>
                      <a:pt x="246" y="220"/>
                    </a:lnTo>
                    <a:lnTo>
                      <a:pt x="248" y="220"/>
                    </a:lnTo>
                    <a:lnTo>
                      <a:pt x="278" y="136"/>
                    </a:lnTo>
                    <a:lnTo>
                      <a:pt x="54" y="54"/>
                    </a:lnTo>
                    <a:lnTo>
                      <a:pt x="24" y="138"/>
                    </a:lnTo>
                    <a:lnTo>
                      <a:pt x="180" y="196"/>
                    </a:lnTo>
                    <a:lnTo>
                      <a:pt x="180" y="196"/>
                    </a:lnTo>
                    <a:lnTo>
                      <a:pt x="184" y="190"/>
                    </a:lnTo>
                    <a:lnTo>
                      <a:pt x="190" y="184"/>
                    </a:lnTo>
                    <a:lnTo>
                      <a:pt x="196" y="180"/>
                    </a:lnTo>
                    <a:lnTo>
                      <a:pt x="204" y="180"/>
                    </a:lnTo>
                    <a:lnTo>
                      <a:pt x="204" y="180"/>
                    </a:lnTo>
                    <a:lnTo>
                      <a:pt x="216" y="182"/>
                    </a:lnTo>
                    <a:lnTo>
                      <a:pt x="224" y="188"/>
                    </a:lnTo>
                    <a:lnTo>
                      <a:pt x="230" y="196"/>
                    </a:lnTo>
                    <a:lnTo>
                      <a:pt x="232" y="208"/>
                    </a:lnTo>
                    <a:lnTo>
                      <a:pt x="232" y="208"/>
                    </a:lnTo>
                    <a:close/>
                    <a:moveTo>
                      <a:pt x="246" y="264"/>
                    </a:moveTo>
                    <a:lnTo>
                      <a:pt x="246" y="242"/>
                    </a:lnTo>
                    <a:lnTo>
                      <a:pt x="232" y="236"/>
                    </a:lnTo>
                    <a:lnTo>
                      <a:pt x="232" y="262"/>
                    </a:lnTo>
                    <a:lnTo>
                      <a:pt x="232" y="262"/>
                    </a:lnTo>
                    <a:lnTo>
                      <a:pt x="246" y="264"/>
                    </a:lnTo>
                    <a:lnTo>
                      <a:pt x="246" y="264"/>
                    </a:lnTo>
                    <a:close/>
                    <a:moveTo>
                      <a:pt x="254" y="164"/>
                    </a:moveTo>
                    <a:lnTo>
                      <a:pt x="254" y="164"/>
                    </a:lnTo>
                    <a:lnTo>
                      <a:pt x="258" y="158"/>
                    </a:lnTo>
                    <a:lnTo>
                      <a:pt x="260" y="152"/>
                    </a:lnTo>
                    <a:lnTo>
                      <a:pt x="260" y="152"/>
                    </a:lnTo>
                    <a:lnTo>
                      <a:pt x="258" y="146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50" y="138"/>
                    </a:lnTo>
                    <a:lnTo>
                      <a:pt x="244" y="136"/>
                    </a:lnTo>
                    <a:lnTo>
                      <a:pt x="238" y="138"/>
                    </a:lnTo>
                    <a:lnTo>
                      <a:pt x="232" y="140"/>
                    </a:lnTo>
                    <a:lnTo>
                      <a:pt x="232" y="140"/>
                    </a:lnTo>
                    <a:lnTo>
                      <a:pt x="228" y="146"/>
                    </a:lnTo>
                    <a:lnTo>
                      <a:pt x="228" y="152"/>
                    </a:lnTo>
                    <a:lnTo>
                      <a:pt x="228" y="152"/>
                    </a:lnTo>
                    <a:lnTo>
                      <a:pt x="228" y="158"/>
                    </a:lnTo>
                    <a:lnTo>
                      <a:pt x="232" y="164"/>
                    </a:lnTo>
                    <a:lnTo>
                      <a:pt x="232" y="164"/>
                    </a:lnTo>
                    <a:lnTo>
                      <a:pt x="238" y="166"/>
                    </a:lnTo>
                    <a:lnTo>
                      <a:pt x="244" y="168"/>
                    </a:lnTo>
                    <a:lnTo>
                      <a:pt x="244" y="168"/>
                    </a:lnTo>
                    <a:lnTo>
                      <a:pt x="250" y="166"/>
                    </a:lnTo>
                    <a:lnTo>
                      <a:pt x="254" y="164"/>
                    </a:lnTo>
                    <a:lnTo>
                      <a:pt x="254" y="164"/>
                    </a:lnTo>
                    <a:close/>
                    <a:moveTo>
                      <a:pt x="58" y="84"/>
                    </a:moveTo>
                    <a:lnTo>
                      <a:pt x="94" y="98"/>
                    </a:lnTo>
                    <a:lnTo>
                      <a:pt x="98" y="84"/>
                    </a:lnTo>
                    <a:lnTo>
                      <a:pt x="62" y="72"/>
                    </a:lnTo>
                    <a:lnTo>
                      <a:pt x="58" y="84"/>
                    </a:lnTo>
                    <a:close/>
                    <a:moveTo>
                      <a:pt x="108" y="102"/>
                    </a:moveTo>
                    <a:lnTo>
                      <a:pt x="158" y="120"/>
                    </a:lnTo>
                    <a:lnTo>
                      <a:pt x="162" y="108"/>
                    </a:lnTo>
                    <a:lnTo>
                      <a:pt x="112" y="90"/>
                    </a:lnTo>
                    <a:lnTo>
                      <a:pt x="108" y="1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9"/>
              <p:cNvSpPr/>
              <p:nvPr/>
            </p:nvSpPr>
            <p:spPr>
              <a:xfrm rot="1216460">
                <a:off x="882306" y="2164310"/>
                <a:ext cx="339639" cy="413662"/>
              </a:xfrm>
              <a:prstGeom prst="rect">
                <a:avLst/>
              </a:prstGeom>
              <a:solidFill>
                <a:srgbClr val="F2F2F2"/>
              </a:solidFill>
              <a:ln cap="flat" cmpd="sng" w="9525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3" name="Google Shape;363;p29"/>
              <p:cNvGrpSpPr/>
              <p:nvPr/>
            </p:nvGrpSpPr>
            <p:grpSpPr>
              <a:xfrm>
                <a:off x="1023450" y="1938008"/>
                <a:ext cx="613579" cy="785951"/>
                <a:chOff x="1023449" y="1938008"/>
                <a:chExt cx="613581" cy="785951"/>
              </a:xfrm>
            </p:grpSpPr>
            <p:sp>
              <p:nvSpPr>
                <p:cNvPr id="364" name="Google Shape;364;p29"/>
                <p:cNvSpPr/>
                <p:nvPr/>
              </p:nvSpPr>
              <p:spPr>
                <a:xfrm rot="1359263">
                  <a:off x="1142820" y="2304547"/>
                  <a:ext cx="309788" cy="224335"/>
                </a:xfrm>
                <a:prstGeom prst="rect">
                  <a:avLst/>
                </a:prstGeom>
                <a:solidFill>
                  <a:srgbClr val="F2F2F2"/>
                </a:solidFill>
                <a:ln cap="flat" cmpd="sng" w="9525">
                  <a:solidFill>
                    <a:srgbClr val="F2F2F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29"/>
                <p:cNvSpPr/>
                <p:nvPr/>
              </p:nvSpPr>
              <p:spPr>
                <a:xfrm rot="1170318">
                  <a:off x="1126937" y="1986096"/>
                  <a:ext cx="406604" cy="689774"/>
                </a:xfrm>
                <a:custGeom>
                  <a:rect b="b" l="l" r="r" t="t"/>
                  <a:pathLst>
                    <a:path extrusionOk="0" h="380" w="224">
                      <a:moveTo>
                        <a:pt x="196" y="0"/>
                      </a:move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16" y="2"/>
                      </a:lnTo>
                      <a:lnTo>
                        <a:pt x="8" y="8"/>
                      </a:lnTo>
                      <a:lnTo>
                        <a:pt x="2" y="16"/>
                      </a:lnTo>
                      <a:lnTo>
                        <a:pt x="0" y="28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2" y="364"/>
                      </a:lnTo>
                      <a:lnTo>
                        <a:pt x="8" y="372"/>
                      </a:lnTo>
                      <a:lnTo>
                        <a:pt x="16" y="378"/>
                      </a:lnTo>
                      <a:lnTo>
                        <a:pt x="28" y="380"/>
                      </a:lnTo>
                      <a:lnTo>
                        <a:pt x="196" y="380"/>
                      </a:lnTo>
                      <a:lnTo>
                        <a:pt x="196" y="380"/>
                      </a:lnTo>
                      <a:lnTo>
                        <a:pt x="208" y="378"/>
                      </a:lnTo>
                      <a:lnTo>
                        <a:pt x="216" y="372"/>
                      </a:lnTo>
                      <a:lnTo>
                        <a:pt x="222" y="364"/>
                      </a:lnTo>
                      <a:lnTo>
                        <a:pt x="224" y="352"/>
                      </a:lnTo>
                      <a:lnTo>
                        <a:pt x="224" y="28"/>
                      </a:lnTo>
                      <a:lnTo>
                        <a:pt x="224" y="28"/>
                      </a:lnTo>
                      <a:lnTo>
                        <a:pt x="222" y="16"/>
                      </a:lnTo>
                      <a:lnTo>
                        <a:pt x="216" y="8"/>
                      </a:lnTo>
                      <a:lnTo>
                        <a:pt x="208" y="2"/>
                      </a:lnTo>
                      <a:lnTo>
                        <a:pt x="196" y="0"/>
                      </a:lnTo>
                      <a:lnTo>
                        <a:pt x="196" y="0"/>
                      </a:lnTo>
                      <a:close/>
                      <a:moveTo>
                        <a:pt x="94" y="26"/>
                      </a:moveTo>
                      <a:lnTo>
                        <a:pt x="130" y="26"/>
                      </a:lnTo>
                      <a:lnTo>
                        <a:pt x="130" y="26"/>
                      </a:lnTo>
                      <a:lnTo>
                        <a:pt x="134" y="28"/>
                      </a:lnTo>
                      <a:lnTo>
                        <a:pt x="136" y="28"/>
                      </a:lnTo>
                      <a:lnTo>
                        <a:pt x="138" y="32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lnTo>
                        <a:pt x="138" y="38"/>
                      </a:lnTo>
                      <a:lnTo>
                        <a:pt x="136" y="40"/>
                      </a:lnTo>
                      <a:lnTo>
                        <a:pt x="134" y="42"/>
                      </a:lnTo>
                      <a:lnTo>
                        <a:pt x="130" y="42"/>
                      </a:lnTo>
                      <a:lnTo>
                        <a:pt x="94" y="42"/>
                      </a:lnTo>
                      <a:lnTo>
                        <a:pt x="94" y="42"/>
                      </a:lnTo>
                      <a:lnTo>
                        <a:pt x="90" y="42"/>
                      </a:lnTo>
                      <a:lnTo>
                        <a:pt x="88" y="40"/>
                      </a:lnTo>
                      <a:lnTo>
                        <a:pt x="86" y="38"/>
                      </a:lnTo>
                      <a:lnTo>
                        <a:pt x="86" y="34"/>
                      </a:lnTo>
                      <a:lnTo>
                        <a:pt x="86" y="34"/>
                      </a:lnTo>
                      <a:lnTo>
                        <a:pt x="86" y="32"/>
                      </a:lnTo>
                      <a:lnTo>
                        <a:pt x="88" y="28"/>
                      </a:lnTo>
                      <a:lnTo>
                        <a:pt x="90" y="28"/>
                      </a:lnTo>
                      <a:lnTo>
                        <a:pt x="94" y="26"/>
                      </a:lnTo>
                      <a:lnTo>
                        <a:pt x="94" y="26"/>
                      </a:lnTo>
                      <a:close/>
                      <a:moveTo>
                        <a:pt x="112" y="362"/>
                      </a:moveTo>
                      <a:lnTo>
                        <a:pt x="112" y="362"/>
                      </a:lnTo>
                      <a:lnTo>
                        <a:pt x="104" y="360"/>
                      </a:lnTo>
                      <a:lnTo>
                        <a:pt x="98" y="356"/>
                      </a:lnTo>
                      <a:lnTo>
                        <a:pt x="94" y="350"/>
                      </a:lnTo>
                      <a:lnTo>
                        <a:pt x="94" y="344"/>
                      </a:lnTo>
                      <a:lnTo>
                        <a:pt x="94" y="344"/>
                      </a:lnTo>
                      <a:lnTo>
                        <a:pt x="94" y="336"/>
                      </a:lnTo>
                      <a:lnTo>
                        <a:pt x="98" y="330"/>
                      </a:lnTo>
                      <a:lnTo>
                        <a:pt x="104" y="326"/>
                      </a:lnTo>
                      <a:lnTo>
                        <a:pt x="112" y="324"/>
                      </a:lnTo>
                      <a:lnTo>
                        <a:pt x="112" y="324"/>
                      </a:lnTo>
                      <a:lnTo>
                        <a:pt x="120" y="326"/>
                      </a:lnTo>
                      <a:lnTo>
                        <a:pt x="126" y="330"/>
                      </a:lnTo>
                      <a:lnTo>
                        <a:pt x="130" y="336"/>
                      </a:lnTo>
                      <a:lnTo>
                        <a:pt x="130" y="344"/>
                      </a:lnTo>
                      <a:lnTo>
                        <a:pt x="130" y="344"/>
                      </a:lnTo>
                      <a:lnTo>
                        <a:pt x="130" y="350"/>
                      </a:lnTo>
                      <a:lnTo>
                        <a:pt x="126" y="356"/>
                      </a:lnTo>
                      <a:lnTo>
                        <a:pt x="120" y="360"/>
                      </a:lnTo>
                      <a:lnTo>
                        <a:pt x="112" y="362"/>
                      </a:lnTo>
                      <a:lnTo>
                        <a:pt x="112" y="362"/>
                      </a:lnTo>
                      <a:close/>
                      <a:moveTo>
                        <a:pt x="196" y="308"/>
                      </a:moveTo>
                      <a:lnTo>
                        <a:pt x="28" y="308"/>
                      </a:lnTo>
                      <a:lnTo>
                        <a:pt x="28" y="60"/>
                      </a:lnTo>
                      <a:lnTo>
                        <a:pt x="196" y="60"/>
                      </a:lnTo>
                      <a:lnTo>
                        <a:pt x="196" y="3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66" name="Google Shape;366;p29"/>
            <p:cNvSpPr/>
            <p:nvPr/>
          </p:nvSpPr>
          <p:spPr>
            <a:xfrm>
              <a:off x="6253119" y="3394348"/>
              <a:ext cx="701126" cy="146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91425" lIns="36000" spcFirstLastPara="1" rIns="36000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Consumer</a:t>
              </a:r>
              <a:endParaRPr/>
            </a:p>
          </p:txBody>
        </p:sp>
      </p:grpSp>
      <p:grpSp>
        <p:nvGrpSpPr>
          <p:cNvPr id="367" name="Google Shape;367;p29"/>
          <p:cNvGrpSpPr/>
          <p:nvPr/>
        </p:nvGrpSpPr>
        <p:grpSpPr>
          <a:xfrm>
            <a:off x="7619284" y="2965871"/>
            <a:ext cx="1026518" cy="410185"/>
            <a:chOff x="2033513" y="2913982"/>
            <a:chExt cx="1080000" cy="431556"/>
          </a:xfrm>
        </p:grpSpPr>
        <p:sp>
          <p:nvSpPr>
            <p:cNvPr id="368" name="Google Shape;368;p29"/>
            <p:cNvSpPr/>
            <p:nvPr/>
          </p:nvSpPr>
          <p:spPr>
            <a:xfrm>
              <a:off x="2444305" y="2913982"/>
              <a:ext cx="293718" cy="220484"/>
            </a:xfrm>
            <a:custGeom>
              <a:rect b="b" l="l" r="r" t="t"/>
              <a:pathLst>
                <a:path extrusionOk="0" h="138" w="184">
                  <a:moveTo>
                    <a:pt x="110" y="25"/>
                  </a:moveTo>
                  <a:cubicBezTo>
                    <a:pt x="110" y="25"/>
                    <a:pt x="111" y="24"/>
                    <a:pt x="111" y="23"/>
                  </a:cubicBezTo>
                  <a:cubicBezTo>
                    <a:pt x="111" y="22"/>
                    <a:pt x="110" y="22"/>
                    <a:pt x="110" y="21"/>
                  </a:cubicBezTo>
                  <a:cubicBezTo>
                    <a:pt x="109" y="21"/>
                    <a:pt x="108" y="21"/>
                    <a:pt x="107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8" y="26"/>
                    <a:pt x="109" y="26"/>
                    <a:pt x="110" y="25"/>
                  </a:cubicBezTo>
                  <a:close/>
                  <a:moveTo>
                    <a:pt x="84" y="34"/>
                  </a:moveTo>
                  <a:cubicBezTo>
                    <a:pt x="86" y="34"/>
                    <a:pt x="87" y="33"/>
                    <a:pt x="88" y="31"/>
                  </a:cubicBezTo>
                  <a:cubicBezTo>
                    <a:pt x="88" y="30"/>
                    <a:pt x="88" y="28"/>
                    <a:pt x="88" y="27"/>
                  </a:cubicBezTo>
                  <a:cubicBezTo>
                    <a:pt x="88" y="26"/>
                    <a:pt x="88" y="24"/>
                    <a:pt x="87" y="22"/>
                  </a:cubicBezTo>
                  <a:cubicBezTo>
                    <a:pt x="87" y="21"/>
                    <a:pt x="86" y="20"/>
                    <a:pt x="84" y="20"/>
                  </a:cubicBezTo>
                  <a:cubicBezTo>
                    <a:pt x="83" y="20"/>
                    <a:pt x="82" y="21"/>
                    <a:pt x="81" y="23"/>
                  </a:cubicBezTo>
                  <a:cubicBezTo>
                    <a:pt x="81" y="24"/>
                    <a:pt x="81" y="26"/>
                    <a:pt x="81" y="27"/>
                  </a:cubicBezTo>
                  <a:cubicBezTo>
                    <a:pt x="81" y="30"/>
                    <a:pt x="81" y="34"/>
                    <a:pt x="84" y="34"/>
                  </a:cubicBezTo>
                  <a:close/>
                  <a:moveTo>
                    <a:pt x="17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5"/>
                    <a:pt x="3" y="138"/>
                    <a:pt x="6" y="138"/>
                  </a:cubicBezTo>
                  <a:cubicBezTo>
                    <a:pt x="142" y="138"/>
                    <a:pt x="142" y="138"/>
                    <a:pt x="142" y="138"/>
                  </a:cubicBezTo>
                  <a:cubicBezTo>
                    <a:pt x="142" y="85"/>
                    <a:pt x="142" y="85"/>
                    <a:pt x="142" y="85"/>
                  </a:cubicBezTo>
                  <a:cubicBezTo>
                    <a:pt x="142" y="82"/>
                    <a:pt x="145" y="80"/>
                    <a:pt x="147" y="80"/>
                  </a:cubicBezTo>
                  <a:cubicBezTo>
                    <a:pt x="167" y="80"/>
                    <a:pt x="167" y="80"/>
                    <a:pt x="167" y="80"/>
                  </a:cubicBezTo>
                  <a:cubicBezTo>
                    <a:pt x="170" y="80"/>
                    <a:pt x="172" y="82"/>
                    <a:pt x="172" y="85"/>
                  </a:cubicBezTo>
                  <a:cubicBezTo>
                    <a:pt x="172" y="138"/>
                    <a:pt x="172" y="138"/>
                    <a:pt x="172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82" y="138"/>
                    <a:pt x="184" y="135"/>
                    <a:pt x="184" y="132"/>
                  </a:cubicBezTo>
                  <a:cubicBezTo>
                    <a:pt x="184" y="6"/>
                    <a:pt x="184" y="6"/>
                    <a:pt x="184" y="6"/>
                  </a:cubicBezTo>
                  <a:cubicBezTo>
                    <a:pt x="184" y="3"/>
                    <a:pt x="182" y="0"/>
                    <a:pt x="179" y="0"/>
                  </a:cubicBezTo>
                  <a:close/>
                  <a:moveTo>
                    <a:pt x="99" y="17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9" y="17"/>
                    <a:pt x="111" y="17"/>
                    <a:pt x="113" y="18"/>
                  </a:cubicBezTo>
                  <a:cubicBezTo>
                    <a:pt x="115" y="19"/>
                    <a:pt x="116" y="21"/>
                    <a:pt x="116" y="23"/>
                  </a:cubicBezTo>
                  <a:cubicBezTo>
                    <a:pt x="116" y="25"/>
                    <a:pt x="115" y="27"/>
                    <a:pt x="113" y="28"/>
                  </a:cubicBezTo>
                  <a:cubicBezTo>
                    <a:pt x="112" y="30"/>
                    <a:pt x="110" y="30"/>
                    <a:pt x="107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99" y="38"/>
                    <a:pt x="99" y="38"/>
                    <a:pt x="99" y="38"/>
                  </a:cubicBezTo>
                  <a:lnTo>
                    <a:pt x="99" y="17"/>
                  </a:lnTo>
                  <a:close/>
                  <a:moveTo>
                    <a:pt x="84" y="16"/>
                  </a:moveTo>
                  <a:cubicBezTo>
                    <a:pt x="87" y="16"/>
                    <a:pt x="89" y="17"/>
                    <a:pt x="91" y="20"/>
                  </a:cubicBezTo>
                  <a:cubicBezTo>
                    <a:pt x="93" y="22"/>
                    <a:pt x="93" y="25"/>
                    <a:pt x="93" y="27"/>
                  </a:cubicBezTo>
                  <a:cubicBezTo>
                    <a:pt x="93" y="29"/>
                    <a:pt x="93" y="32"/>
                    <a:pt x="91" y="34"/>
                  </a:cubicBezTo>
                  <a:cubicBezTo>
                    <a:pt x="90" y="37"/>
                    <a:pt x="87" y="38"/>
                    <a:pt x="84" y="38"/>
                  </a:cubicBezTo>
                  <a:cubicBezTo>
                    <a:pt x="82" y="38"/>
                    <a:pt x="79" y="37"/>
                    <a:pt x="78" y="35"/>
                  </a:cubicBezTo>
                  <a:cubicBezTo>
                    <a:pt x="76" y="32"/>
                    <a:pt x="76" y="30"/>
                    <a:pt x="76" y="27"/>
                  </a:cubicBezTo>
                  <a:cubicBezTo>
                    <a:pt x="76" y="22"/>
                    <a:pt x="78" y="16"/>
                    <a:pt x="84" y="16"/>
                  </a:cubicBezTo>
                  <a:close/>
                  <a:moveTo>
                    <a:pt x="53" y="17"/>
                  </a:moveTo>
                  <a:cubicBezTo>
                    <a:pt x="58" y="17"/>
                    <a:pt x="58" y="17"/>
                    <a:pt x="58" y="17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3" y="38"/>
                    <a:pt x="53" y="38"/>
                    <a:pt x="53" y="38"/>
                  </a:cubicBezTo>
                  <a:lnTo>
                    <a:pt x="53" y="17"/>
                  </a:lnTo>
                  <a:close/>
                  <a:moveTo>
                    <a:pt x="39" y="29"/>
                  </a:moveTo>
                  <a:cubicBezTo>
                    <a:pt x="35" y="29"/>
                    <a:pt x="32" y="28"/>
                    <a:pt x="32" y="23"/>
                  </a:cubicBezTo>
                  <a:cubicBezTo>
                    <a:pt x="32" y="21"/>
                    <a:pt x="32" y="19"/>
                    <a:pt x="34" y="18"/>
                  </a:cubicBezTo>
                  <a:cubicBezTo>
                    <a:pt x="35" y="17"/>
                    <a:pt x="37" y="16"/>
                    <a:pt x="39" y="16"/>
                  </a:cubicBezTo>
                  <a:cubicBezTo>
                    <a:pt x="43" y="16"/>
                    <a:pt x="46" y="18"/>
                    <a:pt x="47" y="21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1"/>
                    <a:pt x="41" y="20"/>
                    <a:pt x="39" y="20"/>
                  </a:cubicBezTo>
                  <a:cubicBezTo>
                    <a:pt x="38" y="20"/>
                    <a:pt x="36" y="21"/>
                    <a:pt x="36" y="22"/>
                  </a:cubicBezTo>
                  <a:cubicBezTo>
                    <a:pt x="36" y="24"/>
                    <a:pt x="38" y="24"/>
                    <a:pt x="39" y="24"/>
                  </a:cubicBezTo>
                  <a:cubicBezTo>
                    <a:pt x="41" y="25"/>
                    <a:pt x="43" y="25"/>
                    <a:pt x="45" y="26"/>
                  </a:cubicBezTo>
                  <a:cubicBezTo>
                    <a:pt x="46" y="27"/>
                    <a:pt x="47" y="29"/>
                    <a:pt x="47" y="31"/>
                  </a:cubicBezTo>
                  <a:cubicBezTo>
                    <a:pt x="47" y="33"/>
                    <a:pt x="47" y="35"/>
                    <a:pt x="45" y="36"/>
                  </a:cubicBezTo>
                  <a:cubicBezTo>
                    <a:pt x="43" y="37"/>
                    <a:pt x="41" y="38"/>
                    <a:pt x="39" y="38"/>
                  </a:cubicBezTo>
                  <a:cubicBezTo>
                    <a:pt x="35" y="38"/>
                    <a:pt x="31" y="36"/>
                    <a:pt x="30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3"/>
                    <a:pt x="37" y="34"/>
                    <a:pt x="39" y="34"/>
                  </a:cubicBezTo>
                  <a:cubicBezTo>
                    <a:pt x="41" y="34"/>
                    <a:pt x="43" y="33"/>
                    <a:pt x="43" y="32"/>
                  </a:cubicBezTo>
                  <a:cubicBezTo>
                    <a:pt x="43" y="30"/>
                    <a:pt x="40" y="30"/>
                    <a:pt x="39" y="29"/>
                  </a:cubicBezTo>
                  <a:close/>
                  <a:moveTo>
                    <a:pt x="132" y="124"/>
                  </a:moveTo>
                  <a:cubicBezTo>
                    <a:pt x="132" y="127"/>
                    <a:pt x="129" y="129"/>
                    <a:pt x="126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4" y="129"/>
                    <a:pt x="11" y="127"/>
                    <a:pt x="11" y="1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" y="55"/>
                    <a:pt x="14" y="53"/>
                    <a:pt x="17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9" y="53"/>
                    <a:pt x="132" y="55"/>
                    <a:pt x="132" y="58"/>
                  </a:cubicBezTo>
                  <a:lnTo>
                    <a:pt x="132" y="124"/>
                  </a:lnTo>
                  <a:close/>
                  <a:moveTo>
                    <a:pt x="19" y="85"/>
                  </a:moveTo>
                  <a:cubicBezTo>
                    <a:pt x="19" y="85"/>
                    <a:pt x="20" y="85"/>
                    <a:pt x="20" y="8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5"/>
                    <a:pt x="38" y="64"/>
                  </a:cubicBezTo>
                  <a:cubicBezTo>
                    <a:pt x="38" y="64"/>
                    <a:pt x="37" y="64"/>
                    <a:pt x="36" y="64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83"/>
                    <a:pt x="17" y="84"/>
                    <a:pt x="18" y="85"/>
                  </a:cubicBezTo>
                  <a:cubicBezTo>
                    <a:pt x="18" y="85"/>
                    <a:pt x="18" y="85"/>
                    <a:pt x="19" y="85"/>
                  </a:cubicBezTo>
                  <a:close/>
                  <a:moveTo>
                    <a:pt x="51" y="76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96"/>
                    <a:pt x="32" y="97"/>
                    <a:pt x="32" y="97"/>
                  </a:cubicBezTo>
                  <a:cubicBezTo>
                    <a:pt x="33" y="97"/>
                    <a:pt x="33" y="98"/>
                    <a:pt x="33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8"/>
                    <a:pt x="54" y="77"/>
                    <a:pt x="53" y="76"/>
                  </a:cubicBezTo>
                  <a:cubicBezTo>
                    <a:pt x="52" y="76"/>
                    <a:pt x="51" y="76"/>
                    <a:pt x="51" y="76"/>
                  </a:cubicBezTo>
                  <a:close/>
                  <a:moveTo>
                    <a:pt x="55" y="60"/>
                  </a:moveTo>
                  <a:cubicBezTo>
                    <a:pt x="15" y="99"/>
                    <a:pt x="15" y="99"/>
                    <a:pt x="15" y="99"/>
                  </a:cubicBezTo>
                  <a:cubicBezTo>
                    <a:pt x="15" y="100"/>
                    <a:pt x="15" y="101"/>
                    <a:pt x="15" y="101"/>
                  </a:cubicBezTo>
                  <a:cubicBezTo>
                    <a:pt x="15" y="101"/>
                    <a:pt x="16" y="102"/>
                    <a:pt x="16" y="102"/>
                  </a:cubicBezTo>
                  <a:cubicBezTo>
                    <a:pt x="17" y="102"/>
                    <a:pt x="17" y="101"/>
                    <a:pt x="17" y="101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1"/>
                    <a:pt x="57" y="60"/>
                    <a:pt x="57" y="60"/>
                  </a:cubicBezTo>
                  <a:cubicBezTo>
                    <a:pt x="56" y="59"/>
                    <a:pt x="55" y="59"/>
                    <a:pt x="55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2033513" y="3093538"/>
              <a:ext cx="1080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Merchant</a:t>
              </a:r>
              <a:endPara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29"/>
          <p:cNvGrpSpPr/>
          <p:nvPr/>
        </p:nvGrpSpPr>
        <p:grpSpPr>
          <a:xfrm rot="-7578003">
            <a:off x="8019993" y="2700817"/>
            <a:ext cx="226307" cy="199896"/>
            <a:chOff x="4070801" y="2299014"/>
            <a:chExt cx="325486" cy="314431"/>
          </a:xfrm>
        </p:grpSpPr>
        <p:cxnSp>
          <p:nvCxnSpPr>
            <p:cNvPr id="371" name="Google Shape;371;p29"/>
            <p:cNvCxnSpPr/>
            <p:nvPr/>
          </p:nvCxnSpPr>
          <p:spPr>
            <a:xfrm>
              <a:off x="4070801" y="2411027"/>
              <a:ext cx="253534" cy="202418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2" name="Google Shape;372;p29"/>
            <p:cNvCxnSpPr/>
            <p:nvPr/>
          </p:nvCxnSpPr>
          <p:spPr>
            <a:xfrm rot="10800000">
              <a:off x="4141178" y="2299014"/>
              <a:ext cx="255109" cy="215772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73" name="Google Shape;373;p29"/>
          <p:cNvGrpSpPr/>
          <p:nvPr/>
        </p:nvGrpSpPr>
        <p:grpSpPr>
          <a:xfrm>
            <a:off x="7592543" y="2235300"/>
            <a:ext cx="1080000" cy="475553"/>
            <a:chOff x="2033513" y="2192385"/>
            <a:chExt cx="1080000" cy="475553"/>
          </a:xfrm>
        </p:grpSpPr>
        <p:sp>
          <p:nvSpPr>
            <p:cNvPr id="374" name="Google Shape;374;p29"/>
            <p:cNvSpPr/>
            <p:nvPr/>
          </p:nvSpPr>
          <p:spPr>
            <a:xfrm>
              <a:off x="2033513" y="2415938"/>
              <a:ext cx="1080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Acquirer</a:t>
              </a:r>
              <a:endPara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2428688" y="2192385"/>
              <a:ext cx="289650" cy="245859"/>
            </a:xfrm>
            <a:custGeom>
              <a:rect b="b" l="l" r="r" t="t"/>
              <a:pathLst>
                <a:path extrusionOk="0" h="696" w="790">
                  <a:moveTo>
                    <a:pt x="658" y="219"/>
                  </a:moveTo>
                  <a:cubicBezTo>
                    <a:pt x="670" y="219"/>
                    <a:pt x="680" y="229"/>
                    <a:pt x="680" y="241"/>
                  </a:cubicBezTo>
                  <a:cubicBezTo>
                    <a:pt x="680" y="524"/>
                    <a:pt x="680" y="524"/>
                    <a:pt x="680" y="524"/>
                  </a:cubicBezTo>
                  <a:cubicBezTo>
                    <a:pt x="680" y="536"/>
                    <a:pt x="670" y="546"/>
                    <a:pt x="658" y="546"/>
                  </a:cubicBezTo>
                  <a:cubicBezTo>
                    <a:pt x="615" y="546"/>
                    <a:pt x="615" y="546"/>
                    <a:pt x="615" y="546"/>
                  </a:cubicBezTo>
                  <a:cubicBezTo>
                    <a:pt x="603" y="546"/>
                    <a:pt x="593" y="536"/>
                    <a:pt x="593" y="524"/>
                  </a:cubicBezTo>
                  <a:cubicBezTo>
                    <a:pt x="593" y="241"/>
                    <a:pt x="593" y="241"/>
                    <a:pt x="593" y="241"/>
                  </a:cubicBezTo>
                  <a:cubicBezTo>
                    <a:pt x="593" y="229"/>
                    <a:pt x="603" y="219"/>
                    <a:pt x="615" y="219"/>
                  </a:cubicBezTo>
                  <a:lnTo>
                    <a:pt x="658" y="219"/>
                  </a:lnTo>
                  <a:close/>
                  <a:moveTo>
                    <a:pt x="56" y="159"/>
                  </a:moveTo>
                  <a:cubicBezTo>
                    <a:pt x="54" y="149"/>
                    <a:pt x="59" y="139"/>
                    <a:pt x="69" y="135"/>
                  </a:cubicBezTo>
                  <a:cubicBezTo>
                    <a:pt x="386" y="1"/>
                    <a:pt x="386" y="1"/>
                    <a:pt x="386" y="1"/>
                  </a:cubicBezTo>
                  <a:cubicBezTo>
                    <a:pt x="387" y="1"/>
                    <a:pt x="387" y="1"/>
                    <a:pt x="387" y="1"/>
                  </a:cubicBezTo>
                  <a:cubicBezTo>
                    <a:pt x="388" y="1"/>
                    <a:pt x="389" y="1"/>
                    <a:pt x="390" y="0"/>
                  </a:cubicBezTo>
                  <a:cubicBezTo>
                    <a:pt x="391" y="0"/>
                    <a:pt x="391" y="0"/>
                    <a:pt x="392" y="0"/>
                  </a:cubicBezTo>
                  <a:cubicBezTo>
                    <a:pt x="393" y="0"/>
                    <a:pt x="394" y="0"/>
                    <a:pt x="395" y="0"/>
                  </a:cubicBezTo>
                  <a:cubicBezTo>
                    <a:pt x="396" y="0"/>
                    <a:pt x="397" y="0"/>
                    <a:pt x="397" y="0"/>
                  </a:cubicBezTo>
                  <a:cubicBezTo>
                    <a:pt x="398" y="0"/>
                    <a:pt x="399" y="0"/>
                    <a:pt x="400" y="0"/>
                  </a:cubicBezTo>
                  <a:cubicBezTo>
                    <a:pt x="401" y="1"/>
                    <a:pt x="402" y="1"/>
                    <a:pt x="403" y="1"/>
                  </a:cubicBezTo>
                  <a:cubicBezTo>
                    <a:pt x="403" y="1"/>
                    <a:pt x="403" y="1"/>
                    <a:pt x="403" y="1"/>
                  </a:cubicBezTo>
                  <a:cubicBezTo>
                    <a:pt x="719" y="134"/>
                    <a:pt x="719" y="134"/>
                    <a:pt x="719" y="134"/>
                  </a:cubicBezTo>
                  <a:cubicBezTo>
                    <a:pt x="728" y="137"/>
                    <a:pt x="734" y="145"/>
                    <a:pt x="734" y="155"/>
                  </a:cubicBezTo>
                  <a:cubicBezTo>
                    <a:pt x="734" y="167"/>
                    <a:pt x="725" y="177"/>
                    <a:pt x="713" y="177"/>
                  </a:cubicBezTo>
                  <a:cubicBezTo>
                    <a:pt x="713" y="177"/>
                    <a:pt x="713" y="177"/>
                    <a:pt x="712" y="177"/>
                  </a:cubicBezTo>
                  <a:cubicBezTo>
                    <a:pt x="395" y="177"/>
                    <a:pt x="395" y="177"/>
                    <a:pt x="395" y="177"/>
                  </a:cubicBezTo>
                  <a:cubicBezTo>
                    <a:pt x="395" y="177"/>
                    <a:pt x="395" y="177"/>
                    <a:pt x="395" y="177"/>
                  </a:cubicBezTo>
                  <a:cubicBezTo>
                    <a:pt x="77" y="177"/>
                    <a:pt x="77" y="177"/>
                    <a:pt x="77" y="177"/>
                  </a:cubicBezTo>
                  <a:cubicBezTo>
                    <a:pt x="67" y="177"/>
                    <a:pt x="58" y="170"/>
                    <a:pt x="56" y="159"/>
                  </a:cubicBezTo>
                  <a:close/>
                  <a:moveTo>
                    <a:pt x="355" y="94"/>
                  </a:moveTo>
                  <a:cubicBezTo>
                    <a:pt x="355" y="116"/>
                    <a:pt x="373" y="134"/>
                    <a:pt x="395" y="134"/>
                  </a:cubicBezTo>
                  <a:cubicBezTo>
                    <a:pt x="417" y="134"/>
                    <a:pt x="435" y="116"/>
                    <a:pt x="435" y="94"/>
                  </a:cubicBezTo>
                  <a:cubicBezTo>
                    <a:pt x="435" y="71"/>
                    <a:pt x="417" y="53"/>
                    <a:pt x="395" y="53"/>
                  </a:cubicBezTo>
                  <a:cubicBezTo>
                    <a:pt x="373" y="53"/>
                    <a:pt x="355" y="71"/>
                    <a:pt x="355" y="94"/>
                  </a:cubicBezTo>
                  <a:close/>
                  <a:moveTo>
                    <a:pt x="497" y="546"/>
                  </a:moveTo>
                  <a:cubicBezTo>
                    <a:pt x="509" y="546"/>
                    <a:pt x="519" y="536"/>
                    <a:pt x="519" y="524"/>
                  </a:cubicBezTo>
                  <a:cubicBezTo>
                    <a:pt x="519" y="241"/>
                    <a:pt x="519" y="241"/>
                    <a:pt x="519" y="241"/>
                  </a:cubicBezTo>
                  <a:cubicBezTo>
                    <a:pt x="519" y="229"/>
                    <a:pt x="509" y="219"/>
                    <a:pt x="497" y="219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281" y="219"/>
                    <a:pt x="271" y="229"/>
                    <a:pt x="271" y="241"/>
                  </a:cubicBezTo>
                  <a:cubicBezTo>
                    <a:pt x="271" y="524"/>
                    <a:pt x="271" y="524"/>
                    <a:pt x="271" y="524"/>
                  </a:cubicBezTo>
                  <a:cubicBezTo>
                    <a:pt x="271" y="536"/>
                    <a:pt x="281" y="546"/>
                    <a:pt x="292" y="546"/>
                  </a:cubicBezTo>
                  <a:cubicBezTo>
                    <a:pt x="351" y="546"/>
                    <a:pt x="351" y="546"/>
                    <a:pt x="351" y="546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45"/>
                    <a:pt x="371" y="325"/>
                    <a:pt x="395" y="325"/>
                  </a:cubicBezTo>
                  <a:cubicBezTo>
                    <a:pt x="419" y="325"/>
                    <a:pt x="438" y="345"/>
                    <a:pt x="438" y="369"/>
                  </a:cubicBezTo>
                  <a:cubicBezTo>
                    <a:pt x="438" y="546"/>
                    <a:pt x="438" y="546"/>
                    <a:pt x="438" y="546"/>
                  </a:cubicBezTo>
                  <a:lnTo>
                    <a:pt x="497" y="546"/>
                  </a:lnTo>
                  <a:close/>
                  <a:moveTo>
                    <a:pt x="77" y="624"/>
                  </a:moveTo>
                  <a:cubicBezTo>
                    <a:pt x="712" y="624"/>
                    <a:pt x="712" y="624"/>
                    <a:pt x="712" y="624"/>
                  </a:cubicBezTo>
                  <a:cubicBezTo>
                    <a:pt x="724" y="624"/>
                    <a:pt x="734" y="614"/>
                    <a:pt x="734" y="602"/>
                  </a:cubicBezTo>
                  <a:cubicBezTo>
                    <a:pt x="734" y="590"/>
                    <a:pt x="724" y="580"/>
                    <a:pt x="712" y="580"/>
                  </a:cubicBezTo>
                  <a:cubicBezTo>
                    <a:pt x="77" y="580"/>
                    <a:pt x="77" y="580"/>
                    <a:pt x="77" y="580"/>
                  </a:cubicBezTo>
                  <a:cubicBezTo>
                    <a:pt x="65" y="580"/>
                    <a:pt x="55" y="590"/>
                    <a:pt x="55" y="602"/>
                  </a:cubicBezTo>
                  <a:cubicBezTo>
                    <a:pt x="55" y="614"/>
                    <a:pt x="65" y="624"/>
                    <a:pt x="77" y="624"/>
                  </a:cubicBezTo>
                  <a:close/>
                  <a:moveTo>
                    <a:pt x="768" y="653"/>
                  </a:moveTo>
                  <a:cubicBezTo>
                    <a:pt x="21" y="653"/>
                    <a:pt x="21" y="653"/>
                    <a:pt x="21" y="653"/>
                  </a:cubicBezTo>
                  <a:cubicBezTo>
                    <a:pt x="9" y="653"/>
                    <a:pt x="0" y="663"/>
                    <a:pt x="0" y="675"/>
                  </a:cubicBezTo>
                  <a:cubicBezTo>
                    <a:pt x="0" y="687"/>
                    <a:pt x="9" y="696"/>
                    <a:pt x="21" y="696"/>
                  </a:cubicBezTo>
                  <a:cubicBezTo>
                    <a:pt x="768" y="696"/>
                    <a:pt x="768" y="696"/>
                    <a:pt x="768" y="696"/>
                  </a:cubicBezTo>
                  <a:cubicBezTo>
                    <a:pt x="780" y="696"/>
                    <a:pt x="790" y="687"/>
                    <a:pt x="790" y="675"/>
                  </a:cubicBezTo>
                  <a:cubicBezTo>
                    <a:pt x="790" y="663"/>
                    <a:pt x="780" y="653"/>
                    <a:pt x="768" y="653"/>
                  </a:cubicBezTo>
                  <a:close/>
                  <a:moveTo>
                    <a:pt x="131" y="219"/>
                  </a:moveTo>
                  <a:cubicBezTo>
                    <a:pt x="119" y="219"/>
                    <a:pt x="110" y="229"/>
                    <a:pt x="110" y="241"/>
                  </a:cubicBezTo>
                  <a:cubicBezTo>
                    <a:pt x="110" y="524"/>
                    <a:pt x="110" y="524"/>
                    <a:pt x="110" y="524"/>
                  </a:cubicBezTo>
                  <a:cubicBezTo>
                    <a:pt x="110" y="536"/>
                    <a:pt x="119" y="546"/>
                    <a:pt x="131" y="546"/>
                  </a:cubicBezTo>
                  <a:cubicBezTo>
                    <a:pt x="175" y="546"/>
                    <a:pt x="175" y="546"/>
                    <a:pt x="175" y="546"/>
                  </a:cubicBezTo>
                  <a:cubicBezTo>
                    <a:pt x="187" y="546"/>
                    <a:pt x="196" y="536"/>
                    <a:pt x="196" y="524"/>
                  </a:cubicBezTo>
                  <a:cubicBezTo>
                    <a:pt x="196" y="241"/>
                    <a:pt x="196" y="241"/>
                    <a:pt x="196" y="241"/>
                  </a:cubicBezTo>
                  <a:cubicBezTo>
                    <a:pt x="196" y="229"/>
                    <a:pt x="187" y="219"/>
                    <a:pt x="175" y="219"/>
                  </a:cubicBezTo>
                  <a:lnTo>
                    <a:pt x="131" y="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0050" lIns="80125" spcFirstLastPara="1" rIns="80125" wrap="square" tIns="40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29"/>
          <p:cNvGrpSpPr/>
          <p:nvPr/>
        </p:nvGrpSpPr>
        <p:grpSpPr>
          <a:xfrm rot="-2328307">
            <a:off x="7285699" y="2262959"/>
            <a:ext cx="371381" cy="343081"/>
            <a:chOff x="4095132" y="2299014"/>
            <a:chExt cx="301155" cy="278206"/>
          </a:xfrm>
        </p:grpSpPr>
        <p:cxnSp>
          <p:nvCxnSpPr>
            <p:cNvPr id="377" name="Google Shape;377;p29"/>
            <p:cNvCxnSpPr/>
            <p:nvPr/>
          </p:nvCxnSpPr>
          <p:spPr>
            <a:xfrm>
              <a:off x="4095132" y="2374801"/>
              <a:ext cx="253534" cy="202419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8" name="Google Shape;378;p29"/>
            <p:cNvCxnSpPr/>
            <p:nvPr/>
          </p:nvCxnSpPr>
          <p:spPr>
            <a:xfrm rot="10800000">
              <a:off x="4141178" y="2299014"/>
              <a:ext cx="255109" cy="215772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79" name="Google Shape;379;p29"/>
          <p:cNvGrpSpPr/>
          <p:nvPr/>
        </p:nvGrpSpPr>
        <p:grpSpPr>
          <a:xfrm rot="-7578003">
            <a:off x="6704715" y="2679385"/>
            <a:ext cx="226307" cy="199896"/>
            <a:chOff x="4070801" y="2299014"/>
            <a:chExt cx="325486" cy="314431"/>
          </a:xfrm>
        </p:grpSpPr>
        <p:cxnSp>
          <p:nvCxnSpPr>
            <p:cNvPr id="380" name="Google Shape;380;p29"/>
            <p:cNvCxnSpPr/>
            <p:nvPr/>
          </p:nvCxnSpPr>
          <p:spPr>
            <a:xfrm>
              <a:off x="4070801" y="2411027"/>
              <a:ext cx="253534" cy="202418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1" name="Google Shape;381;p29"/>
            <p:cNvCxnSpPr/>
            <p:nvPr/>
          </p:nvCxnSpPr>
          <p:spPr>
            <a:xfrm rot="10800000">
              <a:off x="4141178" y="2299014"/>
              <a:ext cx="255109" cy="215772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82" name="Google Shape;382;p29"/>
          <p:cNvGrpSpPr/>
          <p:nvPr/>
        </p:nvGrpSpPr>
        <p:grpSpPr>
          <a:xfrm>
            <a:off x="3952927" y="2235300"/>
            <a:ext cx="1080000" cy="475553"/>
            <a:chOff x="2033513" y="2192385"/>
            <a:chExt cx="1080000" cy="475553"/>
          </a:xfrm>
        </p:grpSpPr>
        <p:sp>
          <p:nvSpPr>
            <p:cNvPr id="383" name="Google Shape;383;p29"/>
            <p:cNvSpPr/>
            <p:nvPr/>
          </p:nvSpPr>
          <p:spPr>
            <a:xfrm>
              <a:off x="2033513" y="2415938"/>
              <a:ext cx="1080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Issuer/Acquirer</a:t>
              </a:r>
              <a:endPara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2428688" y="2192385"/>
              <a:ext cx="289650" cy="245859"/>
            </a:xfrm>
            <a:custGeom>
              <a:rect b="b" l="l" r="r" t="t"/>
              <a:pathLst>
                <a:path extrusionOk="0" h="696" w="790">
                  <a:moveTo>
                    <a:pt x="658" y="219"/>
                  </a:moveTo>
                  <a:cubicBezTo>
                    <a:pt x="670" y="219"/>
                    <a:pt x="680" y="229"/>
                    <a:pt x="680" y="241"/>
                  </a:cubicBezTo>
                  <a:cubicBezTo>
                    <a:pt x="680" y="524"/>
                    <a:pt x="680" y="524"/>
                    <a:pt x="680" y="524"/>
                  </a:cubicBezTo>
                  <a:cubicBezTo>
                    <a:pt x="680" y="536"/>
                    <a:pt x="670" y="546"/>
                    <a:pt x="658" y="546"/>
                  </a:cubicBezTo>
                  <a:cubicBezTo>
                    <a:pt x="615" y="546"/>
                    <a:pt x="615" y="546"/>
                    <a:pt x="615" y="546"/>
                  </a:cubicBezTo>
                  <a:cubicBezTo>
                    <a:pt x="603" y="546"/>
                    <a:pt x="593" y="536"/>
                    <a:pt x="593" y="524"/>
                  </a:cubicBezTo>
                  <a:cubicBezTo>
                    <a:pt x="593" y="241"/>
                    <a:pt x="593" y="241"/>
                    <a:pt x="593" y="241"/>
                  </a:cubicBezTo>
                  <a:cubicBezTo>
                    <a:pt x="593" y="229"/>
                    <a:pt x="603" y="219"/>
                    <a:pt x="615" y="219"/>
                  </a:cubicBezTo>
                  <a:lnTo>
                    <a:pt x="658" y="219"/>
                  </a:lnTo>
                  <a:close/>
                  <a:moveTo>
                    <a:pt x="56" y="159"/>
                  </a:moveTo>
                  <a:cubicBezTo>
                    <a:pt x="54" y="149"/>
                    <a:pt x="59" y="139"/>
                    <a:pt x="69" y="135"/>
                  </a:cubicBezTo>
                  <a:cubicBezTo>
                    <a:pt x="386" y="1"/>
                    <a:pt x="386" y="1"/>
                    <a:pt x="386" y="1"/>
                  </a:cubicBezTo>
                  <a:cubicBezTo>
                    <a:pt x="387" y="1"/>
                    <a:pt x="387" y="1"/>
                    <a:pt x="387" y="1"/>
                  </a:cubicBezTo>
                  <a:cubicBezTo>
                    <a:pt x="388" y="1"/>
                    <a:pt x="389" y="1"/>
                    <a:pt x="390" y="0"/>
                  </a:cubicBezTo>
                  <a:cubicBezTo>
                    <a:pt x="391" y="0"/>
                    <a:pt x="391" y="0"/>
                    <a:pt x="392" y="0"/>
                  </a:cubicBezTo>
                  <a:cubicBezTo>
                    <a:pt x="393" y="0"/>
                    <a:pt x="394" y="0"/>
                    <a:pt x="395" y="0"/>
                  </a:cubicBezTo>
                  <a:cubicBezTo>
                    <a:pt x="396" y="0"/>
                    <a:pt x="397" y="0"/>
                    <a:pt x="397" y="0"/>
                  </a:cubicBezTo>
                  <a:cubicBezTo>
                    <a:pt x="398" y="0"/>
                    <a:pt x="399" y="0"/>
                    <a:pt x="400" y="0"/>
                  </a:cubicBezTo>
                  <a:cubicBezTo>
                    <a:pt x="401" y="1"/>
                    <a:pt x="402" y="1"/>
                    <a:pt x="403" y="1"/>
                  </a:cubicBezTo>
                  <a:cubicBezTo>
                    <a:pt x="403" y="1"/>
                    <a:pt x="403" y="1"/>
                    <a:pt x="403" y="1"/>
                  </a:cubicBezTo>
                  <a:cubicBezTo>
                    <a:pt x="719" y="134"/>
                    <a:pt x="719" y="134"/>
                    <a:pt x="719" y="134"/>
                  </a:cubicBezTo>
                  <a:cubicBezTo>
                    <a:pt x="728" y="137"/>
                    <a:pt x="734" y="145"/>
                    <a:pt x="734" y="155"/>
                  </a:cubicBezTo>
                  <a:cubicBezTo>
                    <a:pt x="734" y="167"/>
                    <a:pt x="725" y="177"/>
                    <a:pt x="713" y="177"/>
                  </a:cubicBezTo>
                  <a:cubicBezTo>
                    <a:pt x="713" y="177"/>
                    <a:pt x="713" y="177"/>
                    <a:pt x="712" y="177"/>
                  </a:cubicBezTo>
                  <a:cubicBezTo>
                    <a:pt x="395" y="177"/>
                    <a:pt x="395" y="177"/>
                    <a:pt x="395" y="177"/>
                  </a:cubicBezTo>
                  <a:cubicBezTo>
                    <a:pt x="395" y="177"/>
                    <a:pt x="395" y="177"/>
                    <a:pt x="395" y="177"/>
                  </a:cubicBezTo>
                  <a:cubicBezTo>
                    <a:pt x="77" y="177"/>
                    <a:pt x="77" y="177"/>
                    <a:pt x="77" y="177"/>
                  </a:cubicBezTo>
                  <a:cubicBezTo>
                    <a:pt x="67" y="177"/>
                    <a:pt x="58" y="170"/>
                    <a:pt x="56" y="159"/>
                  </a:cubicBezTo>
                  <a:close/>
                  <a:moveTo>
                    <a:pt x="355" y="94"/>
                  </a:moveTo>
                  <a:cubicBezTo>
                    <a:pt x="355" y="116"/>
                    <a:pt x="373" y="134"/>
                    <a:pt x="395" y="134"/>
                  </a:cubicBezTo>
                  <a:cubicBezTo>
                    <a:pt x="417" y="134"/>
                    <a:pt x="435" y="116"/>
                    <a:pt x="435" y="94"/>
                  </a:cubicBezTo>
                  <a:cubicBezTo>
                    <a:pt x="435" y="71"/>
                    <a:pt x="417" y="53"/>
                    <a:pt x="395" y="53"/>
                  </a:cubicBezTo>
                  <a:cubicBezTo>
                    <a:pt x="373" y="53"/>
                    <a:pt x="355" y="71"/>
                    <a:pt x="355" y="94"/>
                  </a:cubicBezTo>
                  <a:close/>
                  <a:moveTo>
                    <a:pt x="497" y="546"/>
                  </a:moveTo>
                  <a:cubicBezTo>
                    <a:pt x="509" y="546"/>
                    <a:pt x="519" y="536"/>
                    <a:pt x="519" y="524"/>
                  </a:cubicBezTo>
                  <a:cubicBezTo>
                    <a:pt x="519" y="241"/>
                    <a:pt x="519" y="241"/>
                    <a:pt x="519" y="241"/>
                  </a:cubicBezTo>
                  <a:cubicBezTo>
                    <a:pt x="519" y="229"/>
                    <a:pt x="509" y="219"/>
                    <a:pt x="497" y="219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281" y="219"/>
                    <a:pt x="271" y="229"/>
                    <a:pt x="271" y="241"/>
                  </a:cubicBezTo>
                  <a:cubicBezTo>
                    <a:pt x="271" y="524"/>
                    <a:pt x="271" y="524"/>
                    <a:pt x="271" y="524"/>
                  </a:cubicBezTo>
                  <a:cubicBezTo>
                    <a:pt x="271" y="536"/>
                    <a:pt x="281" y="546"/>
                    <a:pt x="292" y="546"/>
                  </a:cubicBezTo>
                  <a:cubicBezTo>
                    <a:pt x="351" y="546"/>
                    <a:pt x="351" y="546"/>
                    <a:pt x="351" y="546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45"/>
                    <a:pt x="371" y="325"/>
                    <a:pt x="395" y="325"/>
                  </a:cubicBezTo>
                  <a:cubicBezTo>
                    <a:pt x="419" y="325"/>
                    <a:pt x="438" y="345"/>
                    <a:pt x="438" y="369"/>
                  </a:cubicBezTo>
                  <a:cubicBezTo>
                    <a:pt x="438" y="546"/>
                    <a:pt x="438" y="546"/>
                    <a:pt x="438" y="546"/>
                  </a:cubicBezTo>
                  <a:lnTo>
                    <a:pt x="497" y="546"/>
                  </a:lnTo>
                  <a:close/>
                  <a:moveTo>
                    <a:pt x="77" y="624"/>
                  </a:moveTo>
                  <a:cubicBezTo>
                    <a:pt x="712" y="624"/>
                    <a:pt x="712" y="624"/>
                    <a:pt x="712" y="624"/>
                  </a:cubicBezTo>
                  <a:cubicBezTo>
                    <a:pt x="724" y="624"/>
                    <a:pt x="734" y="614"/>
                    <a:pt x="734" y="602"/>
                  </a:cubicBezTo>
                  <a:cubicBezTo>
                    <a:pt x="734" y="590"/>
                    <a:pt x="724" y="580"/>
                    <a:pt x="712" y="580"/>
                  </a:cubicBezTo>
                  <a:cubicBezTo>
                    <a:pt x="77" y="580"/>
                    <a:pt x="77" y="580"/>
                    <a:pt x="77" y="580"/>
                  </a:cubicBezTo>
                  <a:cubicBezTo>
                    <a:pt x="65" y="580"/>
                    <a:pt x="55" y="590"/>
                    <a:pt x="55" y="602"/>
                  </a:cubicBezTo>
                  <a:cubicBezTo>
                    <a:pt x="55" y="614"/>
                    <a:pt x="65" y="624"/>
                    <a:pt x="77" y="624"/>
                  </a:cubicBezTo>
                  <a:close/>
                  <a:moveTo>
                    <a:pt x="768" y="653"/>
                  </a:moveTo>
                  <a:cubicBezTo>
                    <a:pt x="21" y="653"/>
                    <a:pt x="21" y="653"/>
                    <a:pt x="21" y="653"/>
                  </a:cubicBezTo>
                  <a:cubicBezTo>
                    <a:pt x="9" y="653"/>
                    <a:pt x="0" y="663"/>
                    <a:pt x="0" y="675"/>
                  </a:cubicBezTo>
                  <a:cubicBezTo>
                    <a:pt x="0" y="687"/>
                    <a:pt x="9" y="696"/>
                    <a:pt x="21" y="696"/>
                  </a:cubicBezTo>
                  <a:cubicBezTo>
                    <a:pt x="768" y="696"/>
                    <a:pt x="768" y="696"/>
                    <a:pt x="768" y="696"/>
                  </a:cubicBezTo>
                  <a:cubicBezTo>
                    <a:pt x="780" y="696"/>
                    <a:pt x="790" y="687"/>
                    <a:pt x="790" y="675"/>
                  </a:cubicBezTo>
                  <a:cubicBezTo>
                    <a:pt x="790" y="663"/>
                    <a:pt x="780" y="653"/>
                    <a:pt x="768" y="653"/>
                  </a:cubicBezTo>
                  <a:close/>
                  <a:moveTo>
                    <a:pt x="131" y="219"/>
                  </a:moveTo>
                  <a:cubicBezTo>
                    <a:pt x="119" y="219"/>
                    <a:pt x="110" y="229"/>
                    <a:pt x="110" y="241"/>
                  </a:cubicBezTo>
                  <a:cubicBezTo>
                    <a:pt x="110" y="524"/>
                    <a:pt x="110" y="524"/>
                    <a:pt x="110" y="524"/>
                  </a:cubicBezTo>
                  <a:cubicBezTo>
                    <a:pt x="110" y="536"/>
                    <a:pt x="119" y="546"/>
                    <a:pt x="131" y="546"/>
                  </a:cubicBezTo>
                  <a:cubicBezTo>
                    <a:pt x="175" y="546"/>
                    <a:pt x="175" y="546"/>
                    <a:pt x="175" y="546"/>
                  </a:cubicBezTo>
                  <a:cubicBezTo>
                    <a:pt x="187" y="546"/>
                    <a:pt x="196" y="536"/>
                    <a:pt x="196" y="524"/>
                  </a:cubicBezTo>
                  <a:cubicBezTo>
                    <a:pt x="196" y="241"/>
                    <a:pt x="196" y="241"/>
                    <a:pt x="196" y="241"/>
                  </a:cubicBezTo>
                  <a:cubicBezTo>
                    <a:pt x="196" y="229"/>
                    <a:pt x="187" y="219"/>
                    <a:pt x="175" y="219"/>
                  </a:cubicBezTo>
                  <a:lnTo>
                    <a:pt x="131" y="2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0050" lIns="80125" spcFirstLastPara="1" rIns="80125" wrap="square" tIns="400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29"/>
          <p:cNvGrpSpPr/>
          <p:nvPr/>
        </p:nvGrpSpPr>
        <p:grpSpPr>
          <a:xfrm rot="5400000">
            <a:off x="4099758" y="2718489"/>
            <a:ext cx="301155" cy="278206"/>
            <a:chOff x="4095132" y="2299014"/>
            <a:chExt cx="301155" cy="278206"/>
          </a:xfrm>
        </p:grpSpPr>
        <p:cxnSp>
          <p:nvCxnSpPr>
            <p:cNvPr id="386" name="Google Shape;386;p29"/>
            <p:cNvCxnSpPr/>
            <p:nvPr/>
          </p:nvCxnSpPr>
          <p:spPr>
            <a:xfrm>
              <a:off x="4095132" y="2374801"/>
              <a:ext cx="253534" cy="202419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7" name="Google Shape;387;p29"/>
            <p:cNvCxnSpPr/>
            <p:nvPr/>
          </p:nvCxnSpPr>
          <p:spPr>
            <a:xfrm rot="10800000">
              <a:off x="4141178" y="2299014"/>
              <a:ext cx="255109" cy="215772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88" name="Google Shape;388;p29"/>
          <p:cNvGrpSpPr/>
          <p:nvPr/>
        </p:nvGrpSpPr>
        <p:grpSpPr>
          <a:xfrm>
            <a:off x="4654022" y="2915673"/>
            <a:ext cx="1026518" cy="460387"/>
            <a:chOff x="2033513" y="2861165"/>
            <a:chExt cx="1080000" cy="484373"/>
          </a:xfrm>
        </p:grpSpPr>
        <p:sp>
          <p:nvSpPr>
            <p:cNvPr id="389" name="Google Shape;389;p29"/>
            <p:cNvSpPr/>
            <p:nvPr/>
          </p:nvSpPr>
          <p:spPr>
            <a:xfrm>
              <a:off x="2401486" y="2861165"/>
              <a:ext cx="344054" cy="258268"/>
            </a:xfrm>
            <a:custGeom>
              <a:rect b="b" l="l" r="r" t="t"/>
              <a:pathLst>
                <a:path extrusionOk="0" h="138" w="184">
                  <a:moveTo>
                    <a:pt x="110" y="25"/>
                  </a:moveTo>
                  <a:cubicBezTo>
                    <a:pt x="110" y="25"/>
                    <a:pt x="111" y="24"/>
                    <a:pt x="111" y="23"/>
                  </a:cubicBezTo>
                  <a:cubicBezTo>
                    <a:pt x="111" y="22"/>
                    <a:pt x="110" y="22"/>
                    <a:pt x="110" y="21"/>
                  </a:cubicBezTo>
                  <a:cubicBezTo>
                    <a:pt x="109" y="21"/>
                    <a:pt x="108" y="21"/>
                    <a:pt x="107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8" y="26"/>
                    <a:pt x="109" y="26"/>
                    <a:pt x="110" y="25"/>
                  </a:cubicBezTo>
                  <a:close/>
                  <a:moveTo>
                    <a:pt x="84" y="34"/>
                  </a:moveTo>
                  <a:cubicBezTo>
                    <a:pt x="86" y="34"/>
                    <a:pt x="87" y="33"/>
                    <a:pt x="88" y="31"/>
                  </a:cubicBezTo>
                  <a:cubicBezTo>
                    <a:pt x="88" y="30"/>
                    <a:pt x="88" y="28"/>
                    <a:pt x="88" y="27"/>
                  </a:cubicBezTo>
                  <a:cubicBezTo>
                    <a:pt x="88" y="26"/>
                    <a:pt x="88" y="24"/>
                    <a:pt x="87" y="22"/>
                  </a:cubicBezTo>
                  <a:cubicBezTo>
                    <a:pt x="87" y="21"/>
                    <a:pt x="86" y="20"/>
                    <a:pt x="84" y="20"/>
                  </a:cubicBezTo>
                  <a:cubicBezTo>
                    <a:pt x="83" y="20"/>
                    <a:pt x="82" y="21"/>
                    <a:pt x="81" y="23"/>
                  </a:cubicBezTo>
                  <a:cubicBezTo>
                    <a:pt x="81" y="24"/>
                    <a:pt x="81" y="26"/>
                    <a:pt x="81" y="27"/>
                  </a:cubicBezTo>
                  <a:cubicBezTo>
                    <a:pt x="81" y="30"/>
                    <a:pt x="81" y="34"/>
                    <a:pt x="84" y="34"/>
                  </a:cubicBezTo>
                  <a:close/>
                  <a:moveTo>
                    <a:pt x="17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5"/>
                    <a:pt x="3" y="138"/>
                    <a:pt x="6" y="138"/>
                  </a:cubicBezTo>
                  <a:cubicBezTo>
                    <a:pt x="142" y="138"/>
                    <a:pt x="142" y="138"/>
                    <a:pt x="142" y="138"/>
                  </a:cubicBezTo>
                  <a:cubicBezTo>
                    <a:pt x="142" y="85"/>
                    <a:pt x="142" y="85"/>
                    <a:pt x="142" y="85"/>
                  </a:cubicBezTo>
                  <a:cubicBezTo>
                    <a:pt x="142" y="82"/>
                    <a:pt x="145" y="80"/>
                    <a:pt x="147" y="80"/>
                  </a:cubicBezTo>
                  <a:cubicBezTo>
                    <a:pt x="167" y="80"/>
                    <a:pt x="167" y="80"/>
                    <a:pt x="167" y="80"/>
                  </a:cubicBezTo>
                  <a:cubicBezTo>
                    <a:pt x="170" y="80"/>
                    <a:pt x="172" y="82"/>
                    <a:pt x="172" y="85"/>
                  </a:cubicBezTo>
                  <a:cubicBezTo>
                    <a:pt x="172" y="138"/>
                    <a:pt x="172" y="138"/>
                    <a:pt x="172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82" y="138"/>
                    <a:pt x="184" y="135"/>
                    <a:pt x="184" y="132"/>
                  </a:cubicBezTo>
                  <a:cubicBezTo>
                    <a:pt x="184" y="6"/>
                    <a:pt x="184" y="6"/>
                    <a:pt x="184" y="6"/>
                  </a:cubicBezTo>
                  <a:cubicBezTo>
                    <a:pt x="184" y="3"/>
                    <a:pt x="182" y="0"/>
                    <a:pt x="179" y="0"/>
                  </a:cubicBezTo>
                  <a:close/>
                  <a:moveTo>
                    <a:pt x="99" y="17"/>
                  </a:moveTo>
                  <a:cubicBezTo>
                    <a:pt x="107" y="17"/>
                    <a:pt x="107" y="17"/>
                    <a:pt x="107" y="17"/>
                  </a:cubicBezTo>
                  <a:cubicBezTo>
                    <a:pt x="109" y="17"/>
                    <a:pt x="111" y="17"/>
                    <a:pt x="113" y="18"/>
                  </a:cubicBezTo>
                  <a:cubicBezTo>
                    <a:pt x="115" y="19"/>
                    <a:pt x="116" y="21"/>
                    <a:pt x="116" y="23"/>
                  </a:cubicBezTo>
                  <a:cubicBezTo>
                    <a:pt x="116" y="25"/>
                    <a:pt x="115" y="27"/>
                    <a:pt x="113" y="28"/>
                  </a:cubicBezTo>
                  <a:cubicBezTo>
                    <a:pt x="112" y="30"/>
                    <a:pt x="110" y="30"/>
                    <a:pt x="107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99" y="38"/>
                    <a:pt x="99" y="38"/>
                    <a:pt x="99" y="38"/>
                  </a:cubicBezTo>
                  <a:lnTo>
                    <a:pt x="99" y="17"/>
                  </a:lnTo>
                  <a:close/>
                  <a:moveTo>
                    <a:pt x="84" y="16"/>
                  </a:moveTo>
                  <a:cubicBezTo>
                    <a:pt x="87" y="16"/>
                    <a:pt x="89" y="17"/>
                    <a:pt x="91" y="20"/>
                  </a:cubicBezTo>
                  <a:cubicBezTo>
                    <a:pt x="93" y="22"/>
                    <a:pt x="93" y="25"/>
                    <a:pt x="93" y="27"/>
                  </a:cubicBezTo>
                  <a:cubicBezTo>
                    <a:pt x="93" y="29"/>
                    <a:pt x="93" y="32"/>
                    <a:pt x="91" y="34"/>
                  </a:cubicBezTo>
                  <a:cubicBezTo>
                    <a:pt x="90" y="37"/>
                    <a:pt x="87" y="38"/>
                    <a:pt x="84" y="38"/>
                  </a:cubicBezTo>
                  <a:cubicBezTo>
                    <a:pt x="82" y="38"/>
                    <a:pt x="79" y="37"/>
                    <a:pt x="78" y="35"/>
                  </a:cubicBezTo>
                  <a:cubicBezTo>
                    <a:pt x="76" y="32"/>
                    <a:pt x="76" y="30"/>
                    <a:pt x="76" y="27"/>
                  </a:cubicBezTo>
                  <a:cubicBezTo>
                    <a:pt x="76" y="22"/>
                    <a:pt x="78" y="16"/>
                    <a:pt x="84" y="16"/>
                  </a:cubicBezTo>
                  <a:close/>
                  <a:moveTo>
                    <a:pt x="53" y="17"/>
                  </a:moveTo>
                  <a:cubicBezTo>
                    <a:pt x="58" y="17"/>
                    <a:pt x="58" y="17"/>
                    <a:pt x="58" y="17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3" y="38"/>
                    <a:pt x="53" y="38"/>
                    <a:pt x="53" y="38"/>
                  </a:cubicBezTo>
                  <a:lnTo>
                    <a:pt x="53" y="17"/>
                  </a:lnTo>
                  <a:close/>
                  <a:moveTo>
                    <a:pt x="39" y="29"/>
                  </a:moveTo>
                  <a:cubicBezTo>
                    <a:pt x="35" y="29"/>
                    <a:pt x="32" y="28"/>
                    <a:pt x="32" y="23"/>
                  </a:cubicBezTo>
                  <a:cubicBezTo>
                    <a:pt x="32" y="21"/>
                    <a:pt x="32" y="19"/>
                    <a:pt x="34" y="18"/>
                  </a:cubicBezTo>
                  <a:cubicBezTo>
                    <a:pt x="35" y="17"/>
                    <a:pt x="37" y="16"/>
                    <a:pt x="39" y="16"/>
                  </a:cubicBezTo>
                  <a:cubicBezTo>
                    <a:pt x="43" y="16"/>
                    <a:pt x="46" y="18"/>
                    <a:pt x="47" y="21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1"/>
                    <a:pt x="41" y="20"/>
                    <a:pt x="39" y="20"/>
                  </a:cubicBezTo>
                  <a:cubicBezTo>
                    <a:pt x="38" y="20"/>
                    <a:pt x="36" y="21"/>
                    <a:pt x="36" y="22"/>
                  </a:cubicBezTo>
                  <a:cubicBezTo>
                    <a:pt x="36" y="24"/>
                    <a:pt x="38" y="24"/>
                    <a:pt x="39" y="24"/>
                  </a:cubicBezTo>
                  <a:cubicBezTo>
                    <a:pt x="41" y="25"/>
                    <a:pt x="43" y="25"/>
                    <a:pt x="45" y="26"/>
                  </a:cubicBezTo>
                  <a:cubicBezTo>
                    <a:pt x="46" y="27"/>
                    <a:pt x="47" y="29"/>
                    <a:pt x="47" y="31"/>
                  </a:cubicBezTo>
                  <a:cubicBezTo>
                    <a:pt x="47" y="33"/>
                    <a:pt x="47" y="35"/>
                    <a:pt x="45" y="36"/>
                  </a:cubicBezTo>
                  <a:cubicBezTo>
                    <a:pt x="43" y="37"/>
                    <a:pt x="41" y="38"/>
                    <a:pt x="39" y="38"/>
                  </a:cubicBezTo>
                  <a:cubicBezTo>
                    <a:pt x="35" y="38"/>
                    <a:pt x="31" y="36"/>
                    <a:pt x="30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3"/>
                    <a:pt x="37" y="34"/>
                    <a:pt x="39" y="34"/>
                  </a:cubicBezTo>
                  <a:cubicBezTo>
                    <a:pt x="41" y="34"/>
                    <a:pt x="43" y="33"/>
                    <a:pt x="43" y="32"/>
                  </a:cubicBezTo>
                  <a:cubicBezTo>
                    <a:pt x="43" y="30"/>
                    <a:pt x="40" y="30"/>
                    <a:pt x="39" y="29"/>
                  </a:cubicBezTo>
                  <a:close/>
                  <a:moveTo>
                    <a:pt x="132" y="124"/>
                  </a:moveTo>
                  <a:cubicBezTo>
                    <a:pt x="132" y="127"/>
                    <a:pt x="129" y="129"/>
                    <a:pt x="126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4" y="129"/>
                    <a:pt x="11" y="127"/>
                    <a:pt x="11" y="1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" y="55"/>
                    <a:pt x="14" y="53"/>
                    <a:pt x="17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9" y="53"/>
                    <a:pt x="132" y="55"/>
                    <a:pt x="132" y="58"/>
                  </a:cubicBezTo>
                  <a:lnTo>
                    <a:pt x="132" y="124"/>
                  </a:lnTo>
                  <a:close/>
                  <a:moveTo>
                    <a:pt x="19" y="85"/>
                  </a:moveTo>
                  <a:cubicBezTo>
                    <a:pt x="19" y="85"/>
                    <a:pt x="20" y="85"/>
                    <a:pt x="20" y="8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9" y="66"/>
                    <a:pt x="39" y="65"/>
                    <a:pt x="38" y="64"/>
                  </a:cubicBezTo>
                  <a:cubicBezTo>
                    <a:pt x="38" y="64"/>
                    <a:pt x="37" y="64"/>
                    <a:pt x="36" y="64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83"/>
                    <a:pt x="17" y="84"/>
                    <a:pt x="18" y="85"/>
                  </a:cubicBezTo>
                  <a:cubicBezTo>
                    <a:pt x="18" y="85"/>
                    <a:pt x="18" y="85"/>
                    <a:pt x="19" y="85"/>
                  </a:cubicBezTo>
                  <a:close/>
                  <a:moveTo>
                    <a:pt x="51" y="76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96"/>
                    <a:pt x="32" y="97"/>
                    <a:pt x="32" y="97"/>
                  </a:cubicBezTo>
                  <a:cubicBezTo>
                    <a:pt x="33" y="97"/>
                    <a:pt x="33" y="98"/>
                    <a:pt x="33" y="98"/>
                  </a:cubicBezTo>
                  <a:cubicBezTo>
                    <a:pt x="34" y="98"/>
                    <a:pt x="34" y="97"/>
                    <a:pt x="34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8"/>
                    <a:pt x="54" y="77"/>
                    <a:pt x="53" y="76"/>
                  </a:cubicBezTo>
                  <a:cubicBezTo>
                    <a:pt x="52" y="76"/>
                    <a:pt x="51" y="76"/>
                    <a:pt x="51" y="76"/>
                  </a:cubicBezTo>
                  <a:close/>
                  <a:moveTo>
                    <a:pt x="55" y="60"/>
                  </a:moveTo>
                  <a:cubicBezTo>
                    <a:pt x="15" y="99"/>
                    <a:pt x="15" y="99"/>
                    <a:pt x="15" y="99"/>
                  </a:cubicBezTo>
                  <a:cubicBezTo>
                    <a:pt x="15" y="100"/>
                    <a:pt x="15" y="101"/>
                    <a:pt x="15" y="101"/>
                  </a:cubicBezTo>
                  <a:cubicBezTo>
                    <a:pt x="15" y="101"/>
                    <a:pt x="16" y="102"/>
                    <a:pt x="16" y="102"/>
                  </a:cubicBezTo>
                  <a:cubicBezTo>
                    <a:pt x="17" y="102"/>
                    <a:pt x="17" y="101"/>
                    <a:pt x="17" y="101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1"/>
                    <a:pt x="57" y="60"/>
                    <a:pt x="57" y="60"/>
                  </a:cubicBezTo>
                  <a:cubicBezTo>
                    <a:pt x="56" y="59"/>
                    <a:pt x="55" y="59"/>
                    <a:pt x="55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2033513" y="3093538"/>
              <a:ext cx="1080000" cy="2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Merchant</a:t>
              </a:r>
              <a:endPara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29"/>
          <p:cNvGrpSpPr/>
          <p:nvPr/>
        </p:nvGrpSpPr>
        <p:grpSpPr>
          <a:xfrm rot="-2328307">
            <a:off x="4320438" y="3035550"/>
            <a:ext cx="371381" cy="343081"/>
            <a:chOff x="4095132" y="2299014"/>
            <a:chExt cx="301155" cy="278206"/>
          </a:xfrm>
        </p:grpSpPr>
        <p:cxnSp>
          <p:nvCxnSpPr>
            <p:cNvPr id="392" name="Google Shape;392;p29"/>
            <p:cNvCxnSpPr/>
            <p:nvPr/>
          </p:nvCxnSpPr>
          <p:spPr>
            <a:xfrm>
              <a:off x="4095132" y="2374801"/>
              <a:ext cx="253534" cy="202419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3" name="Google Shape;393;p29"/>
            <p:cNvCxnSpPr/>
            <p:nvPr/>
          </p:nvCxnSpPr>
          <p:spPr>
            <a:xfrm rot="10800000">
              <a:off x="4141178" y="2299014"/>
              <a:ext cx="255109" cy="215772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94" name="Google Shape;394;p29"/>
          <p:cNvGrpSpPr/>
          <p:nvPr/>
        </p:nvGrpSpPr>
        <p:grpSpPr>
          <a:xfrm rot="-10311106">
            <a:off x="4540875" y="2741267"/>
            <a:ext cx="301155" cy="278206"/>
            <a:chOff x="4095132" y="2299014"/>
            <a:chExt cx="301155" cy="278206"/>
          </a:xfrm>
        </p:grpSpPr>
        <p:cxnSp>
          <p:nvCxnSpPr>
            <p:cNvPr id="395" name="Google Shape;395;p29"/>
            <p:cNvCxnSpPr/>
            <p:nvPr/>
          </p:nvCxnSpPr>
          <p:spPr>
            <a:xfrm>
              <a:off x="4095132" y="2374801"/>
              <a:ext cx="253534" cy="202419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6" name="Google Shape;396;p29"/>
            <p:cNvCxnSpPr/>
            <p:nvPr/>
          </p:nvCxnSpPr>
          <p:spPr>
            <a:xfrm rot="10800000">
              <a:off x="4141178" y="2299014"/>
              <a:ext cx="255109" cy="215772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97" name="Google Shape;397;p29"/>
          <p:cNvGrpSpPr/>
          <p:nvPr/>
        </p:nvGrpSpPr>
        <p:grpSpPr>
          <a:xfrm>
            <a:off x="3490473" y="2898348"/>
            <a:ext cx="701126" cy="468644"/>
            <a:chOff x="6253119" y="3071974"/>
            <a:chExt cx="701126" cy="468644"/>
          </a:xfrm>
        </p:grpSpPr>
        <p:grpSp>
          <p:nvGrpSpPr>
            <p:cNvPr id="398" name="Google Shape;398;p29"/>
            <p:cNvGrpSpPr/>
            <p:nvPr/>
          </p:nvGrpSpPr>
          <p:grpSpPr>
            <a:xfrm>
              <a:off x="6522183" y="3071974"/>
              <a:ext cx="245949" cy="332738"/>
              <a:chOff x="821157" y="1938008"/>
              <a:chExt cx="815872" cy="1103770"/>
            </a:xfrm>
          </p:grpSpPr>
          <p:sp>
            <p:nvSpPr>
              <p:cNvPr id="399" name="Google Shape;399;p29"/>
              <p:cNvSpPr/>
              <p:nvPr/>
            </p:nvSpPr>
            <p:spPr>
              <a:xfrm>
                <a:off x="852097" y="2197334"/>
                <a:ext cx="659589" cy="844444"/>
              </a:xfrm>
              <a:custGeom>
                <a:rect b="b" l="l" r="r" t="t"/>
                <a:pathLst>
                  <a:path extrusionOk="0" h="402" w="314">
                    <a:moveTo>
                      <a:pt x="116" y="262"/>
                    </a:moveTo>
                    <a:lnTo>
                      <a:pt x="116" y="262"/>
                    </a:lnTo>
                    <a:lnTo>
                      <a:pt x="108" y="262"/>
                    </a:lnTo>
                    <a:lnTo>
                      <a:pt x="102" y="256"/>
                    </a:lnTo>
                    <a:lnTo>
                      <a:pt x="98" y="250"/>
                    </a:lnTo>
                    <a:lnTo>
                      <a:pt x="96" y="242"/>
                    </a:lnTo>
                    <a:lnTo>
                      <a:pt x="96" y="242"/>
                    </a:lnTo>
                    <a:lnTo>
                      <a:pt x="98" y="234"/>
                    </a:lnTo>
                    <a:lnTo>
                      <a:pt x="102" y="228"/>
                    </a:lnTo>
                    <a:lnTo>
                      <a:pt x="108" y="222"/>
                    </a:lnTo>
                    <a:lnTo>
                      <a:pt x="116" y="222"/>
                    </a:lnTo>
                    <a:lnTo>
                      <a:pt x="160" y="222"/>
                    </a:lnTo>
                    <a:lnTo>
                      <a:pt x="160" y="262"/>
                    </a:lnTo>
                    <a:lnTo>
                      <a:pt x="116" y="262"/>
                    </a:lnTo>
                    <a:close/>
                    <a:moveTo>
                      <a:pt x="130" y="276"/>
                    </a:moveTo>
                    <a:lnTo>
                      <a:pt x="130" y="276"/>
                    </a:lnTo>
                    <a:lnTo>
                      <a:pt x="122" y="278"/>
                    </a:lnTo>
                    <a:lnTo>
                      <a:pt x="116" y="282"/>
                    </a:lnTo>
                    <a:lnTo>
                      <a:pt x="112" y="290"/>
                    </a:lnTo>
                    <a:lnTo>
                      <a:pt x="110" y="298"/>
                    </a:lnTo>
                    <a:lnTo>
                      <a:pt x="110" y="298"/>
                    </a:lnTo>
                    <a:lnTo>
                      <a:pt x="112" y="306"/>
                    </a:lnTo>
                    <a:lnTo>
                      <a:pt x="116" y="312"/>
                    </a:lnTo>
                    <a:lnTo>
                      <a:pt x="122" y="316"/>
                    </a:lnTo>
                    <a:lnTo>
                      <a:pt x="130" y="318"/>
                    </a:lnTo>
                    <a:lnTo>
                      <a:pt x="146" y="318"/>
                    </a:lnTo>
                    <a:lnTo>
                      <a:pt x="146" y="318"/>
                    </a:lnTo>
                    <a:lnTo>
                      <a:pt x="150" y="308"/>
                    </a:lnTo>
                    <a:lnTo>
                      <a:pt x="154" y="296"/>
                    </a:lnTo>
                    <a:lnTo>
                      <a:pt x="160" y="286"/>
                    </a:lnTo>
                    <a:lnTo>
                      <a:pt x="166" y="276"/>
                    </a:lnTo>
                    <a:lnTo>
                      <a:pt x="130" y="276"/>
                    </a:lnTo>
                    <a:close/>
                    <a:moveTo>
                      <a:pt x="300" y="134"/>
                    </a:moveTo>
                    <a:lnTo>
                      <a:pt x="292" y="158"/>
                    </a:lnTo>
                    <a:lnTo>
                      <a:pt x="292" y="158"/>
                    </a:lnTo>
                    <a:lnTo>
                      <a:pt x="296" y="162"/>
                    </a:lnTo>
                    <a:lnTo>
                      <a:pt x="300" y="168"/>
                    </a:lnTo>
                    <a:lnTo>
                      <a:pt x="302" y="174"/>
                    </a:lnTo>
                    <a:lnTo>
                      <a:pt x="302" y="180"/>
                    </a:lnTo>
                    <a:lnTo>
                      <a:pt x="302" y="382"/>
                    </a:lnTo>
                    <a:lnTo>
                      <a:pt x="302" y="402"/>
                    </a:lnTo>
                    <a:lnTo>
                      <a:pt x="246" y="402"/>
                    </a:lnTo>
                    <a:lnTo>
                      <a:pt x="232" y="402"/>
                    </a:lnTo>
                    <a:lnTo>
                      <a:pt x="232" y="402"/>
                    </a:lnTo>
                    <a:lnTo>
                      <a:pt x="218" y="400"/>
                    </a:lnTo>
                    <a:lnTo>
                      <a:pt x="206" y="396"/>
                    </a:lnTo>
                    <a:lnTo>
                      <a:pt x="194" y="390"/>
                    </a:lnTo>
                    <a:lnTo>
                      <a:pt x="184" y="382"/>
                    </a:lnTo>
                    <a:lnTo>
                      <a:pt x="174" y="372"/>
                    </a:lnTo>
                    <a:lnTo>
                      <a:pt x="168" y="360"/>
                    </a:lnTo>
                    <a:lnTo>
                      <a:pt x="164" y="346"/>
                    </a:lnTo>
                    <a:lnTo>
                      <a:pt x="164" y="332"/>
                    </a:lnTo>
                    <a:lnTo>
                      <a:pt x="164" y="332"/>
                    </a:lnTo>
                    <a:lnTo>
                      <a:pt x="164" y="320"/>
                    </a:lnTo>
                    <a:lnTo>
                      <a:pt x="166" y="310"/>
                    </a:lnTo>
                    <a:lnTo>
                      <a:pt x="172" y="300"/>
                    </a:lnTo>
                    <a:lnTo>
                      <a:pt x="178" y="290"/>
                    </a:lnTo>
                    <a:lnTo>
                      <a:pt x="176" y="290"/>
                    </a:lnTo>
                    <a:lnTo>
                      <a:pt x="176" y="216"/>
                    </a:lnTo>
                    <a:lnTo>
                      <a:pt x="6" y="154"/>
                    </a:lnTo>
                    <a:lnTo>
                      <a:pt x="6" y="154"/>
                    </a:lnTo>
                    <a:lnTo>
                      <a:pt x="4" y="152"/>
                    </a:lnTo>
                    <a:lnTo>
                      <a:pt x="2" y="150"/>
                    </a:lnTo>
                    <a:lnTo>
                      <a:pt x="2" y="150"/>
                    </a:lnTo>
                    <a:lnTo>
                      <a:pt x="0" y="146"/>
                    </a:lnTo>
                    <a:lnTo>
                      <a:pt x="0" y="142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52" y="2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306" y="88"/>
                    </a:lnTo>
                    <a:lnTo>
                      <a:pt x="306" y="88"/>
                    </a:lnTo>
                    <a:lnTo>
                      <a:pt x="310" y="90"/>
                    </a:lnTo>
                    <a:lnTo>
                      <a:pt x="312" y="94"/>
                    </a:lnTo>
                    <a:lnTo>
                      <a:pt x="312" y="94"/>
                    </a:lnTo>
                    <a:lnTo>
                      <a:pt x="314" y="98"/>
                    </a:lnTo>
                    <a:lnTo>
                      <a:pt x="312" y="102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lnTo>
                      <a:pt x="300" y="134"/>
                    </a:lnTo>
                    <a:close/>
                    <a:moveTo>
                      <a:pt x="60" y="36"/>
                    </a:moveTo>
                    <a:lnTo>
                      <a:pt x="286" y="118"/>
                    </a:lnTo>
                    <a:lnTo>
                      <a:pt x="290" y="104"/>
                    </a:lnTo>
                    <a:lnTo>
                      <a:pt x="66" y="22"/>
                    </a:lnTo>
                    <a:lnTo>
                      <a:pt x="60" y="36"/>
                    </a:lnTo>
                    <a:close/>
                    <a:moveTo>
                      <a:pt x="232" y="208"/>
                    </a:moveTo>
                    <a:lnTo>
                      <a:pt x="232" y="216"/>
                    </a:lnTo>
                    <a:lnTo>
                      <a:pt x="246" y="220"/>
                    </a:lnTo>
                    <a:lnTo>
                      <a:pt x="246" y="220"/>
                    </a:lnTo>
                    <a:lnTo>
                      <a:pt x="248" y="220"/>
                    </a:lnTo>
                    <a:lnTo>
                      <a:pt x="278" y="136"/>
                    </a:lnTo>
                    <a:lnTo>
                      <a:pt x="54" y="54"/>
                    </a:lnTo>
                    <a:lnTo>
                      <a:pt x="24" y="138"/>
                    </a:lnTo>
                    <a:lnTo>
                      <a:pt x="180" y="196"/>
                    </a:lnTo>
                    <a:lnTo>
                      <a:pt x="180" y="196"/>
                    </a:lnTo>
                    <a:lnTo>
                      <a:pt x="184" y="190"/>
                    </a:lnTo>
                    <a:lnTo>
                      <a:pt x="190" y="184"/>
                    </a:lnTo>
                    <a:lnTo>
                      <a:pt x="196" y="180"/>
                    </a:lnTo>
                    <a:lnTo>
                      <a:pt x="204" y="180"/>
                    </a:lnTo>
                    <a:lnTo>
                      <a:pt x="204" y="180"/>
                    </a:lnTo>
                    <a:lnTo>
                      <a:pt x="216" y="182"/>
                    </a:lnTo>
                    <a:lnTo>
                      <a:pt x="224" y="188"/>
                    </a:lnTo>
                    <a:lnTo>
                      <a:pt x="230" y="196"/>
                    </a:lnTo>
                    <a:lnTo>
                      <a:pt x="232" y="208"/>
                    </a:lnTo>
                    <a:lnTo>
                      <a:pt x="232" y="208"/>
                    </a:lnTo>
                    <a:close/>
                    <a:moveTo>
                      <a:pt x="246" y="264"/>
                    </a:moveTo>
                    <a:lnTo>
                      <a:pt x="246" y="242"/>
                    </a:lnTo>
                    <a:lnTo>
                      <a:pt x="232" y="236"/>
                    </a:lnTo>
                    <a:lnTo>
                      <a:pt x="232" y="262"/>
                    </a:lnTo>
                    <a:lnTo>
                      <a:pt x="232" y="262"/>
                    </a:lnTo>
                    <a:lnTo>
                      <a:pt x="246" y="264"/>
                    </a:lnTo>
                    <a:lnTo>
                      <a:pt x="246" y="264"/>
                    </a:lnTo>
                    <a:close/>
                    <a:moveTo>
                      <a:pt x="254" y="164"/>
                    </a:moveTo>
                    <a:lnTo>
                      <a:pt x="254" y="164"/>
                    </a:lnTo>
                    <a:lnTo>
                      <a:pt x="258" y="158"/>
                    </a:lnTo>
                    <a:lnTo>
                      <a:pt x="260" y="152"/>
                    </a:lnTo>
                    <a:lnTo>
                      <a:pt x="260" y="152"/>
                    </a:lnTo>
                    <a:lnTo>
                      <a:pt x="258" y="146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50" y="138"/>
                    </a:lnTo>
                    <a:lnTo>
                      <a:pt x="244" y="136"/>
                    </a:lnTo>
                    <a:lnTo>
                      <a:pt x="238" y="138"/>
                    </a:lnTo>
                    <a:lnTo>
                      <a:pt x="232" y="140"/>
                    </a:lnTo>
                    <a:lnTo>
                      <a:pt x="232" y="140"/>
                    </a:lnTo>
                    <a:lnTo>
                      <a:pt x="228" y="146"/>
                    </a:lnTo>
                    <a:lnTo>
                      <a:pt x="228" y="152"/>
                    </a:lnTo>
                    <a:lnTo>
                      <a:pt x="228" y="152"/>
                    </a:lnTo>
                    <a:lnTo>
                      <a:pt x="228" y="158"/>
                    </a:lnTo>
                    <a:lnTo>
                      <a:pt x="232" y="164"/>
                    </a:lnTo>
                    <a:lnTo>
                      <a:pt x="232" y="164"/>
                    </a:lnTo>
                    <a:lnTo>
                      <a:pt x="238" y="166"/>
                    </a:lnTo>
                    <a:lnTo>
                      <a:pt x="244" y="168"/>
                    </a:lnTo>
                    <a:lnTo>
                      <a:pt x="244" y="168"/>
                    </a:lnTo>
                    <a:lnTo>
                      <a:pt x="250" y="166"/>
                    </a:lnTo>
                    <a:lnTo>
                      <a:pt x="254" y="164"/>
                    </a:lnTo>
                    <a:lnTo>
                      <a:pt x="254" y="164"/>
                    </a:lnTo>
                    <a:close/>
                    <a:moveTo>
                      <a:pt x="58" y="84"/>
                    </a:moveTo>
                    <a:lnTo>
                      <a:pt x="94" y="98"/>
                    </a:lnTo>
                    <a:lnTo>
                      <a:pt x="98" y="84"/>
                    </a:lnTo>
                    <a:lnTo>
                      <a:pt x="62" y="72"/>
                    </a:lnTo>
                    <a:lnTo>
                      <a:pt x="58" y="84"/>
                    </a:lnTo>
                    <a:close/>
                    <a:moveTo>
                      <a:pt x="108" y="102"/>
                    </a:moveTo>
                    <a:lnTo>
                      <a:pt x="158" y="120"/>
                    </a:lnTo>
                    <a:lnTo>
                      <a:pt x="162" y="108"/>
                    </a:lnTo>
                    <a:lnTo>
                      <a:pt x="112" y="90"/>
                    </a:lnTo>
                    <a:lnTo>
                      <a:pt x="108" y="1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 rot="1216460">
                <a:off x="882306" y="2164310"/>
                <a:ext cx="339639" cy="413662"/>
              </a:xfrm>
              <a:prstGeom prst="rect">
                <a:avLst/>
              </a:prstGeom>
              <a:solidFill>
                <a:srgbClr val="F2F2F2"/>
              </a:solidFill>
              <a:ln cap="flat" cmpd="sng" w="9525">
                <a:solidFill>
                  <a:srgbClr val="F2F2F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1" name="Google Shape;401;p29"/>
              <p:cNvGrpSpPr/>
              <p:nvPr/>
            </p:nvGrpSpPr>
            <p:grpSpPr>
              <a:xfrm>
                <a:off x="1023450" y="1938008"/>
                <a:ext cx="613579" cy="785951"/>
                <a:chOff x="1023449" y="1938008"/>
                <a:chExt cx="613581" cy="785951"/>
              </a:xfrm>
            </p:grpSpPr>
            <p:sp>
              <p:nvSpPr>
                <p:cNvPr id="402" name="Google Shape;402;p29"/>
                <p:cNvSpPr/>
                <p:nvPr/>
              </p:nvSpPr>
              <p:spPr>
                <a:xfrm rot="1359263">
                  <a:off x="1142820" y="2304547"/>
                  <a:ext cx="309788" cy="224335"/>
                </a:xfrm>
                <a:prstGeom prst="rect">
                  <a:avLst/>
                </a:prstGeom>
                <a:solidFill>
                  <a:srgbClr val="F2F2F2"/>
                </a:solidFill>
                <a:ln cap="flat" cmpd="sng" w="9525">
                  <a:solidFill>
                    <a:srgbClr val="F2F2F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29"/>
                <p:cNvSpPr/>
                <p:nvPr/>
              </p:nvSpPr>
              <p:spPr>
                <a:xfrm rot="1170318">
                  <a:off x="1126937" y="1986096"/>
                  <a:ext cx="406604" cy="689774"/>
                </a:xfrm>
                <a:custGeom>
                  <a:rect b="b" l="l" r="r" t="t"/>
                  <a:pathLst>
                    <a:path extrusionOk="0" h="380" w="224">
                      <a:moveTo>
                        <a:pt x="196" y="0"/>
                      </a:move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16" y="2"/>
                      </a:lnTo>
                      <a:lnTo>
                        <a:pt x="8" y="8"/>
                      </a:lnTo>
                      <a:lnTo>
                        <a:pt x="2" y="16"/>
                      </a:lnTo>
                      <a:lnTo>
                        <a:pt x="0" y="28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2" y="364"/>
                      </a:lnTo>
                      <a:lnTo>
                        <a:pt x="8" y="372"/>
                      </a:lnTo>
                      <a:lnTo>
                        <a:pt x="16" y="378"/>
                      </a:lnTo>
                      <a:lnTo>
                        <a:pt x="28" y="380"/>
                      </a:lnTo>
                      <a:lnTo>
                        <a:pt x="196" y="380"/>
                      </a:lnTo>
                      <a:lnTo>
                        <a:pt x="196" y="380"/>
                      </a:lnTo>
                      <a:lnTo>
                        <a:pt x="208" y="378"/>
                      </a:lnTo>
                      <a:lnTo>
                        <a:pt x="216" y="372"/>
                      </a:lnTo>
                      <a:lnTo>
                        <a:pt x="222" y="364"/>
                      </a:lnTo>
                      <a:lnTo>
                        <a:pt x="224" y="352"/>
                      </a:lnTo>
                      <a:lnTo>
                        <a:pt x="224" y="28"/>
                      </a:lnTo>
                      <a:lnTo>
                        <a:pt x="224" y="28"/>
                      </a:lnTo>
                      <a:lnTo>
                        <a:pt x="222" y="16"/>
                      </a:lnTo>
                      <a:lnTo>
                        <a:pt x="216" y="8"/>
                      </a:lnTo>
                      <a:lnTo>
                        <a:pt x="208" y="2"/>
                      </a:lnTo>
                      <a:lnTo>
                        <a:pt x="196" y="0"/>
                      </a:lnTo>
                      <a:lnTo>
                        <a:pt x="196" y="0"/>
                      </a:lnTo>
                      <a:close/>
                      <a:moveTo>
                        <a:pt x="94" y="26"/>
                      </a:moveTo>
                      <a:lnTo>
                        <a:pt x="130" y="26"/>
                      </a:lnTo>
                      <a:lnTo>
                        <a:pt x="130" y="26"/>
                      </a:lnTo>
                      <a:lnTo>
                        <a:pt x="134" y="28"/>
                      </a:lnTo>
                      <a:lnTo>
                        <a:pt x="136" y="28"/>
                      </a:lnTo>
                      <a:lnTo>
                        <a:pt x="138" y="32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lnTo>
                        <a:pt x="138" y="38"/>
                      </a:lnTo>
                      <a:lnTo>
                        <a:pt x="136" y="40"/>
                      </a:lnTo>
                      <a:lnTo>
                        <a:pt x="134" y="42"/>
                      </a:lnTo>
                      <a:lnTo>
                        <a:pt x="130" y="42"/>
                      </a:lnTo>
                      <a:lnTo>
                        <a:pt x="94" y="42"/>
                      </a:lnTo>
                      <a:lnTo>
                        <a:pt x="94" y="42"/>
                      </a:lnTo>
                      <a:lnTo>
                        <a:pt x="90" y="42"/>
                      </a:lnTo>
                      <a:lnTo>
                        <a:pt x="88" y="40"/>
                      </a:lnTo>
                      <a:lnTo>
                        <a:pt x="86" y="38"/>
                      </a:lnTo>
                      <a:lnTo>
                        <a:pt x="86" y="34"/>
                      </a:lnTo>
                      <a:lnTo>
                        <a:pt x="86" y="34"/>
                      </a:lnTo>
                      <a:lnTo>
                        <a:pt x="86" y="32"/>
                      </a:lnTo>
                      <a:lnTo>
                        <a:pt x="88" y="28"/>
                      </a:lnTo>
                      <a:lnTo>
                        <a:pt x="90" y="28"/>
                      </a:lnTo>
                      <a:lnTo>
                        <a:pt x="94" y="26"/>
                      </a:lnTo>
                      <a:lnTo>
                        <a:pt x="94" y="26"/>
                      </a:lnTo>
                      <a:close/>
                      <a:moveTo>
                        <a:pt x="112" y="362"/>
                      </a:moveTo>
                      <a:lnTo>
                        <a:pt x="112" y="362"/>
                      </a:lnTo>
                      <a:lnTo>
                        <a:pt x="104" y="360"/>
                      </a:lnTo>
                      <a:lnTo>
                        <a:pt x="98" y="356"/>
                      </a:lnTo>
                      <a:lnTo>
                        <a:pt x="94" y="350"/>
                      </a:lnTo>
                      <a:lnTo>
                        <a:pt x="94" y="344"/>
                      </a:lnTo>
                      <a:lnTo>
                        <a:pt x="94" y="344"/>
                      </a:lnTo>
                      <a:lnTo>
                        <a:pt x="94" y="336"/>
                      </a:lnTo>
                      <a:lnTo>
                        <a:pt x="98" y="330"/>
                      </a:lnTo>
                      <a:lnTo>
                        <a:pt x="104" y="326"/>
                      </a:lnTo>
                      <a:lnTo>
                        <a:pt x="112" y="324"/>
                      </a:lnTo>
                      <a:lnTo>
                        <a:pt x="112" y="324"/>
                      </a:lnTo>
                      <a:lnTo>
                        <a:pt x="120" y="326"/>
                      </a:lnTo>
                      <a:lnTo>
                        <a:pt x="126" y="330"/>
                      </a:lnTo>
                      <a:lnTo>
                        <a:pt x="130" y="336"/>
                      </a:lnTo>
                      <a:lnTo>
                        <a:pt x="130" y="344"/>
                      </a:lnTo>
                      <a:lnTo>
                        <a:pt x="130" y="344"/>
                      </a:lnTo>
                      <a:lnTo>
                        <a:pt x="130" y="350"/>
                      </a:lnTo>
                      <a:lnTo>
                        <a:pt x="126" y="356"/>
                      </a:lnTo>
                      <a:lnTo>
                        <a:pt x="120" y="360"/>
                      </a:lnTo>
                      <a:lnTo>
                        <a:pt x="112" y="362"/>
                      </a:lnTo>
                      <a:lnTo>
                        <a:pt x="112" y="362"/>
                      </a:lnTo>
                      <a:close/>
                      <a:moveTo>
                        <a:pt x="196" y="308"/>
                      </a:moveTo>
                      <a:lnTo>
                        <a:pt x="28" y="308"/>
                      </a:lnTo>
                      <a:lnTo>
                        <a:pt x="28" y="60"/>
                      </a:lnTo>
                      <a:lnTo>
                        <a:pt x="196" y="60"/>
                      </a:lnTo>
                      <a:lnTo>
                        <a:pt x="196" y="3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04" name="Google Shape;404;p29"/>
            <p:cNvSpPr/>
            <p:nvPr/>
          </p:nvSpPr>
          <p:spPr>
            <a:xfrm>
              <a:off x="6253119" y="3394348"/>
              <a:ext cx="701126" cy="146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91425" lIns="36000" spcFirstLastPara="1" rIns="36000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Consumer</a:t>
              </a:r>
              <a:endParaRPr/>
            </a:p>
          </p:txBody>
        </p:sp>
      </p:grpSp>
      <p:sp>
        <p:nvSpPr>
          <p:cNvPr id="405" name="Google Shape;405;p29"/>
          <p:cNvSpPr txBox="1"/>
          <p:nvPr/>
        </p:nvSpPr>
        <p:spPr>
          <a:xfrm>
            <a:off x="309562" y="3453280"/>
            <a:ext cx="122424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Players: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3221337" y="3453280"/>
            <a:ext cx="122424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Players: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6129260" y="3453280"/>
            <a:ext cx="122424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Players: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1482" y="3703167"/>
            <a:ext cx="399437" cy="13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0548" y="3691041"/>
            <a:ext cx="820342" cy="158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2562" y="3510294"/>
            <a:ext cx="274749" cy="2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9"/>
          <p:cNvPicPr preferRelativeResize="0"/>
          <p:nvPr/>
        </p:nvPicPr>
        <p:blipFill rotWithShape="1">
          <a:blip r:embed="rId6">
            <a:alphaModFix/>
          </a:blip>
          <a:srcRect b="0" l="0" r="1388" t="0"/>
          <a:stretch/>
        </p:blipFill>
        <p:spPr>
          <a:xfrm>
            <a:off x="4589501" y="3514217"/>
            <a:ext cx="343852" cy="26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99985" y="4031204"/>
            <a:ext cx="711150" cy="37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 rotWithShape="1">
          <a:blip r:embed="rId8">
            <a:alphaModFix/>
          </a:blip>
          <a:srcRect b="15897" l="0" r="0" t="15978"/>
          <a:stretch/>
        </p:blipFill>
        <p:spPr>
          <a:xfrm>
            <a:off x="4069845" y="4103632"/>
            <a:ext cx="894049" cy="4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8707" y="3737045"/>
            <a:ext cx="543511" cy="50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69298" y="3709566"/>
            <a:ext cx="525338" cy="56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71716" y="3729633"/>
            <a:ext cx="415129" cy="52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 rotWithShape="1">
          <a:blip r:embed="rId12">
            <a:alphaModFix/>
          </a:blip>
          <a:srcRect b="25272" l="23284" r="19284" t="22793"/>
          <a:stretch/>
        </p:blipFill>
        <p:spPr>
          <a:xfrm>
            <a:off x="7814312" y="4002617"/>
            <a:ext cx="861410" cy="40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90678" y="3998989"/>
            <a:ext cx="414643" cy="41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096977" y="4042339"/>
            <a:ext cx="647599" cy="3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9"/>
          <p:cNvSpPr/>
          <p:nvPr/>
        </p:nvSpPr>
        <p:spPr>
          <a:xfrm>
            <a:off x="5158772" y="3924548"/>
            <a:ext cx="3671813" cy="562454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9"/>
          <p:cNvSpPr txBox="1"/>
          <p:nvPr/>
        </p:nvSpPr>
        <p:spPr>
          <a:xfrm>
            <a:off x="6199594" y="4518490"/>
            <a:ext cx="15901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Pass-through wallets</a:t>
            </a:r>
            <a:br>
              <a:rPr b="1" lang="en-US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(Secure container)</a:t>
            </a:r>
            <a:endParaRPr b="1"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29"/>
          <p:cNvPicPr preferRelativeResize="0"/>
          <p:nvPr/>
        </p:nvPicPr>
        <p:blipFill rotWithShape="1">
          <a:blip r:embed="rId15">
            <a:alphaModFix/>
          </a:blip>
          <a:srcRect b="19062" l="11615" r="6699" t="21633"/>
          <a:stretch/>
        </p:blipFill>
        <p:spPr>
          <a:xfrm>
            <a:off x="5214260" y="4010017"/>
            <a:ext cx="787493" cy="38045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9"/>
          <p:cNvSpPr/>
          <p:nvPr/>
        </p:nvSpPr>
        <p:spPr>
          <a:xfrm>
            <a:off x="3234058" y="3924548"/>
            <a:ext cx="1825533" cy="562454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3351740" y="4518490"/>
            <a:ext cx="15901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Staged wallets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(Stored value)</a:t>
            </a:r>
            <a:endParaRPr b="1" sz="11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9"/>
          <p:cNvSpPr/>
          <p:nvPr/>
        </p:nvSpPr>
        <p:spPr>
          <a:xfrm>
            <a:off x="2050149" y="4165238"/>
            <a:ext cx="1023186" cy="510955"/>
          </a:xfrm>
          <a:prstGeom prst="wedgeRectCallout">
            <a:avLst>
              <a:gd fmla="val 69192" name="adj1"/>
              <a:gd fmla="val -36525" name="adj2"/>
            </a:avLst>
          </a:prstGeom>
          <a:solidFill>
            <a:srgbClr val="FBE8CC"/>
          </a:solidFill>
          <a:ln cap="flat" cmpd="sng" w="9525">
            <a:solidFill>
              <a:srgbClr val="FBE8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36000" spcFirstLastPara="1" rIns="91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Recently opened to third party developers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9"/>
          <p:cNvSpPr/>
          <p:nvPr/>
        </p:nvSpPr>
        <p:spPr>
          <a:xfrm>
            <a:off x="3445340" y="4577007"/>
            <a:ext cx="180000" cy="180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9"/>
          <p:cNvSpPr/>
          <p:nvPr/>
        </p:nvSpPr>
        <p:spPr>
          <a:xfrm>
            <a:off x="6079415" y="4577007"/>
            <a:ext cx="180000" cy="180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While disruptors brings choice for consumers, ‘Cash’ remains the leading option for low value transactions</a:t>
            </a:r>
            <a:endParaRPr/>
          </a:p>
        </p:txBody>
      </p:sp>
      <p:sp>
        <p:nvSpPr>
          <p:cNvPr id="433" name="Google Shape;433;p30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434" name="Google Shape;434;p30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5" name="Google Shape;4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944" y="1490978"/>
            <a:ext cx="3426140" cy="145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7914" y="2478796"/>
            <a:ext cx="4938420" cy="206408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0"/>
          <p:cNvSpPr txBox="1"/>
          <p:nvPr/>
        </p:nvSpPr>
        <p:spPr>
          <a:xfrm>
            <a:off x="309562" y="1138144"/>
            <a:ext cx="8140700" cy="24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Competitor Landscape Analysis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0"/>
          <p:cNvSpPr/>
          <p:nvPr/>
        </p:nvSpPr>
        <p:spPr>
          <a:xfrm>
            <a:off x="404377" y="3238339"/>
            <a:ext cx="2454937" cy="905490"/>
          </a:xfrm>
          <a:prstGeom prst="wedgeRectCallout">
            <a:avLst>
              <a:gd fmla="val 22202" name="adj1"/>
              <a:gd fmla="val -67831" name="adj2"/>
            </a:avLst>
          </a:prstGeom>
          <a:solidFill>
            <a:srgbClr val="E6D0D2"/>
          </a:solidFill>
          <a:ln>
            <a:noFill/>
          </a:ln>
        </p:spPr>
        <p:txBody>
          <a:bodyPr anchorCtr="0" anchor="ctr" bIns="45700" lIns="36000" spcFirstLastPara="1" rIns="91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payments service providers selected for assessment were filtered based on their significance in the market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0"/>
          <p:cNvSpPr/>
          <p:nvPr/>
        </p:nvSpPr>
        <p:spPr>
          <a:xfrm>
            <a:off x="5109029" y="1294807"/>
            <a:ext cx="3018971" cy="1071021"/>
          </a:xfrm>
          <a:prstGeom prst="wedgeRectCallout">
            <a:avLst>
              <a:gd fmla="val 21611" name="adj1"/>
              <a:gd fmla="val 66013" name="adj2"/>
            </a:avLst>
          </a:prstGeom>
          <a:solidFill>
            <a:srgbClr val="E6D0D2"/>
          </a:solidFill>
          <a:ln>
            <a:noFill/>
          </a:ln>
        </p:spPr>
        <p:txBody>
          <a:bodyPr anchorCtr="0" anchor="ctr" bIns="45700" lIns="36000" spcFirstLastPara="1" rIns="91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Players were assessed across seven lenses – payment direction, experience, interoperability, settlement speed, cost to merchants, customer reach, and fraud prevention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Non-differentiating efforts by players often reap marginal benefits as user pain points remain unaddressed</a:t>
            </a:r>
            <a:endParaRPr/>
          </a:p>
        </p:txBody>
      </p:sp>
      <p:sp>
        <p:nvSpPr>
          <p:cNvPr id="446" name="Google Shape;446;p31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447" name="Google Shape;447;p31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p31"/>
          <p:cNvSpPr txBox="1"/>
          <p:nvPr/>
        </p:nvSpPr>
        <p:spPr>
          <a:xfrm>
            <a:off x="311945" y="4704100"/>
            <a:ext cx="8522492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Company websites, Guardian, PwC Strategy&amp; analysis</a:t>
            </a:r>
            <a:endParaRPr b="0" i="1"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362426" y="1394323"/>
            <a:ext cx="1287142" cy="58538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Telco-led mobile wallet</a:t>
            </a: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362426" y="2031642"/>
            <a:ext cx="1287142" cy="58538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co-brand cards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1"/>
          <p:cNvSpPr/>
          <p:nvPr/>
        </p:nvSpPr>
        <p:spPr>
          <a:xfrm>
            <a:off x="362426" y="2668962"/>
            <a:ext cx="1287142" cy="58538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Disruptive-play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1"/>
          <p:cNvSpPr/>
          <p:nvPr/>
        </p:nvSpPr>
        <p:spPr>
          <a:xfrm>
            <a:off x="362426" y="3308726"/>
            <a:ext cx="1287142" cy="58538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72000" spcFirstLastPara="1" rIns="72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Buy-now-pay-later services</a:t>
            </a:r>
            <a:endParaRPr/>
          </a:p>
        </p:txBody>
      </p:sp>
      <p:grpSp>
        <p:nvGrpSpPr>
          <p:cNvPr id="453" name="Google Shape;453;p31"/>
          <p:cNvGrpSpPr/>
          <p:nvPr/>
        </p:nvGrpSpPr>
        <p:grpSpPr>
          <a:xfrm>
            <a:off x="427038" y="1998682"/>
            <a:ext cx="5521916" cy="1919160"/>
            <a:chOff x="503237" y="2194213"/>
            <a:chExt cx="8135937" cy="2422992"/>
          </a:xfrm>
        </p:grpSpPr>
        <p:cxnSp>
          <p:nvCxnSpPr>
            <p:cNvPr id="454" name="Google Shape;454;p31"/>
            <p:cNvCxnSpPr/>
            <p:nvPr/>
          </p:nvCxnSpPr>
          <p:spPr>
            <a:xfrm>
              <a:off x="503237" y="2194213"/>
              <a:ext cx="813593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31"/>
            <p:cNvCxnSpPr/>
            <p:nvPr/>
          </p:nvCxnSpPr>
          <p:spPr>
            <a:xfrm>
              <a:off x="503237" y="2997747"/>
              <a:ext cx="813593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31"/>
            <p:cNvCxnSpPr/>
            <p:nvPr/>
          </p:nvCxnSpPr>
          <p:spPr>
            <a:xfrm>
              <a:off x="503237" y="3813167"/>
              <a:ext cx="813593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31"/>
            <p:cNvCxnSpPr/>
            <p:nvPr/>
          </p:nvCxnSpPr>
          <p:spPr>
            <a:xfrm>
              <a:off x="503237" y="4617205"/>
              <a:ext cx="813593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458" name="Google Shape;458;p31"/>
          <p:cNvSpPr/>
          <p:nvPr/>
        </p:nvSpPr>
        <p:spPr>
          <a:xfrm>
            <a:off x="3149551" y="1394323"/>
            <a:ext cx="2801306" cy="5816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 payment solutions that are available (app-form) to customers upon sign up with a telco company. The mobile wallet allows for C2B and P2P transactions</a:t>
            </a:r>
            <a:endParaRPr/>
          </a:p>
        </p:txBody>
      </p:sp>
      <p:sp>
        <p:nvSpPr>
          <p:cNvPr id="459" name="Google Shape;459;p31"/>
          <p:cNvSpPr/>
          <p:nvPr/>
        </p:nvSpPr>
        <p:spPr>
          <a:xfrm>
            <a:off x="3149551" y="2034704"/>
            <a:ext cx="2801306" cy="5816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Co-branded cards are collaborative efforts by a card network and a retailer to provide additional incentives to customers, usually aimed to drive shared customer loyalty</a:t>
            </a:r>
            <a:endParaRPr/>
          </a:p>
        </p:txBody>
      </p:sp>
      <p:sp>
        <p:nvSpPr>
          <p:cNvPr id="460" name="Google Shape;460;p31"/>
          <p:cNvSpPr/>
          <p:nvPr/>
        </p:nvSpPr>
        <p:spPr>
          <a:xfrm>
            <a:off x="3381496" y="3308726"/>
            <a:ext cx="1453558" cy="5853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1"/>
          <p:cNvSpPr/>
          <p:nvPr/>
        </p:nvSpPr>
        <p:spPr>
          <a:xfrm>
            <a:off x="3149551" y="2663651"/>
            <a:ext cx="2801306" cy="5816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Disruptors enter the payments landscape with intentions to maximise customer wallet-use to support core business. Discounts and incentives are offered frequently to consumers</a:t>
            </a:r>
            <a:endParaRPr/>
          </a:p>
        </p:txBody>
      </p:sp>
      <p:sp>
        <p:nvSpPr>
          <p:cNvPr id="462" name="Google Shape;462;p31"/>
          <p:cNvSpPr/>
          <p:nvPr/>
        </p:nvSpPr>
        <p:spPr>
          <a:xfrm>
            <a:off x="3151214" y="3313400"/>
            <a:ext cx="2797740" cy="582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Players are providing a buy-now pay-later service that allows customers to make a purchase and pay in instalments, assisting customers with lower cash-in-hand</a:t>
            </a:r>
            <a:endParaRPr/>
          </a:p>
        </p:txBody>
      </p:sp>
      <p:pic>
        <p:nvPicPr>
          <p:cNvPr descr="https://www.dash.com.sg/wp-content/themes/singtel-dash-microsite/assets/images/logo.png" id="463" name="Google Shape;4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7398" y="1479657"/>
            <a:ext cx="483619" cy="383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464" name="Google Shape;464;p31"/>
          <p:cNvPicPr preferRelativeResize="0"/>
          <p:nvPr/>
        </p:nvPicPr>
        <p:blipFill rotWithShape="1">
          <a:blip r:embed="rId4">
            <a:alphaModFix/>
          </a:blip>
          <a:srcRect b="7602" l="14174" r="10223" t="12513"/>
          <a:stretch/>
        </p:blipFill>
        <p:spPr>
          <a:xfrm>
            <a:off x="2402358" y="1451057"/>
            <a:ext cx="475424" cy="383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abpay" id="465" name="Google Shape;46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0858" y="2760701"/>
            <a:ext cx="562933" cy="234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466" name="Google Shape;466;p31"/>
          <p:cNvPicPr preferRelativeResize="0"/>
          <p:nvPr/>
        </p:nvPicPr>
        <p:blipFill rotWithShape="1">
          <a:blip r:embed="rId6">
            <a:alphaModFix/>
          </a:blip>
          <a:srcRect b="27348" l="9071" r="8472" t="27037"/>
          <a:stretch/>
        </p:blipFill>
        <p:spPr>
          <a:xfrm>
            <a:off x="2452635" y="2787969"/>
            <a:ext cx="600843" cy="164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31"/>
          <p:cNvGrpSpPr/>
          <p:nvPr/>
        </p:nvGrpSpPr>
        <p:grpSpPr>
          <a:xfrm>
            <a:off x="1978639" y="2992385"/>
            <a:ext cx="1074839" cy="191044"/>
            <a:chOff x="1913041" y="3334734"/>
            <a:chExt cx="1074839" cy="241198"/>
          </a:xfrm>
        </p:grpSpPr>
        <p:sp>
          <p:nvSpPr>
            <p:cNvPr id="468" name="Google Shape;468;p31"/>
            <p:cNvSpPr/>
            <p:nvPr/>
          </p:nvSpPr>
          <p:spPr>
            <a:xfrm>
              <a:off x="2114406" y="3334734"/>
              <a:ext cx="873474" cy="241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Razer zVault</a:t>
              </a:r>
              <a:endParaRPr/>
            </a:p>
          </p:txBody>
        </p:sp>
        <p:pic>
          <p:nvPicPr>
            <p:cNvPr descr="Related image" id="469" name="Google Shape;469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13041" y="3374497"/>
              <a:ext cx="277145" cy="1686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" name="Google Shape;470;p31"/>
          <p:cNvSpPr/>
          <p:nvPr/>
        </p:nvSpPr>
        <p:spPr>
          <a:xfrm>
            <a:off x="1696056" y="1394323"/>
            <a:ext cx="1441139" cy="578983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1"/>
          <p:cNvSpPr/>
          <p:nvPr/>
        </p:nvSpPr>
        <p:spPr>
          <a:xfrm>
            <a:off x="1696056" y="2028636"/>
            <a:ext cx="1441139" cy="578983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1"/>
          <p:cNvSpPr/>
          <p:nvPr/>
        </p:nvSpPr>
        <p:spPr>
          <a:xfrm>
            <a:off x="1696056" y="2668962"/>
            <a:ext cx="1441139" cy="578983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1"/>
          <p:cNvSpPr/>
          <p:nvPr/>
        </p:nvSpPr>
        <p:spPr>
          <a:xfrm>
            <a:off x="1696056" y="3311082"/>
            <a:ext cx="1441139" cy="578983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474" name="Google Shape;474;p31"/>
          <p:cNvPicPr preferRelativeResize="0"/>
          <p:nvPr/>
        </p:nvPicPr>
        <p:blipFill rotWithShape="1">
          <a:blip r:embed="rId8">
            <a:alphaModFix/>
          </a:blip>
          <a:srcRect b="9832" l="24381" r="24367" t="11046"/>
          <a:stretch/>
        </p:blipFill>
        <p:spPr>
          <a:xfrm>
            <a:off x="1847742" y="3431519"/>
            <a:ext cx="481315" cy="367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zippay" id="475" name="Google Shape;475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25981" y="3377650"/>
            <a:ext cx="623643" cy="493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31"/>
          <p:cNvGrpSpPr/>
          <p:nvPr/>
        </p:nvGrpSpPr>
        <p:grpSpPr>
          <a:xfrm>
            <a:off x="1838894" y="2179711"/>
            <a:ext cx="1130227" cy="257443"/>
            <a:chOff x="1818423" y="2159240"/>
            <a:chExt cx="619800" cy="141178"/>
          </a:xfrm>
        </p:grpSpPr>
        <p:pic>
          <p:nvPicPr>
            <p:cNvPr descr="https://dollarsandsense.sg/wp-content/uploads/2018/03/American-Express-KrisFlyer-Card.png" id="477" name="Google Shape;477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159246" y="2159240"/>
              <a:ext cx="278977" cy="139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18423" y="2160656"/>
              <a:ext cx="278505" cy="139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9" name="Google Shape;479;p31"/>
          <p:cNvSpPr txBox="1"/>
          <p:nvPr/>
        </p:nvSpPr>
        <p:spPr>
          <a:xfrm>
            <a:off x="6492492" y="1394317"/>
            <a:ext cx="2295882" cy="239338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takeaway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1"/>
          <p:cNvSpPr txBox="1"/>
          <p:nvPr/>
        </p:nvSpPr>
        <p:spPr>
          <a:xfrm>
            <a:off x="6492492" y="1633655"/>
            <a:ext cx="2295882" cy="2891500"/>
          </a:xfrm>
          <a:prstGeom prst="rect">
            <a:avLst/>
          </a:prstGeom>
          <a:solidFill>
            <a:srgbClr val="EAE8E2"/>
          </a:solidFill>
          <a:ln cap="flat" cmpd="sng" w="9525">
            <a:solidFill>
              <a:srgbClr val="D5D1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experience is compromised </a:t>
            </a:r>
            <a:r>
              <a:rPr b="0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players try to diversify and differentiate themselves</a:t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1" marL="378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Customers often have to take additional steps to redeem points/benefits (troublesome)</a:t>
            </a:r>
            <a:endParaRPr/>
          </a:p>
          <a:p>
            <a:pPr indent="-179388" lvl="0" marL="17938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Interoperability is still lacking </a:t>
            </a:r>
            <a:r>
              <a:rPr b="0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payment products are limited to app users and payments are restricted to in-app and pre-approved merchants</a:t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 of KYC and risk management measures </a:t>
            </a:r>
            <a:r>
              <a:rPr b="0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customers result in defaults and bad debts – business model become unsustainable</a:t>
            </a:r>
            <a:endParaRPr b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1"/>
          <p:cNvSpPr/>
          <p:nvPr/>
        </p:nvSpPr>
        <p:spPr>
          <a:xfrm rot="5400000">
            <a:off x="5071681" y="2512490"/>
            <a:ext cx="2322372" cy="289029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1"/>
          <p:cNvSpPr txBox="1"/>
          <p:nvPr/>
        </p:nvSpPr>
        <p:spPr>
          <a:xfrm>
            <a:off x="3592006" y="1238449"/>
            <a:ext cx="1661160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1"/>
          <p:cNvSpPr/>
          <p:nvPr/>
        </p:nvSpPr>
        <p:spPr>
          <a:xfrm>
            <a:off x="362426" y="3943816"/>
            <a:ext cx="1287142" cy="58538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72000" spcFirstLastPara="1" rIns="72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Reduction in costs to users</a:t>
            </a:r>
            <a:endParaRPr/>
          </a:p>
        </p:txBody>
      </p:sp>
      <p:sp>
        <p:nvSpPr>
          <p:cNvPr id="484" name="Google Shape;484;p31"/>
          <p:cNvSpPr/>
          <p:nvPr/>
        </p:nvSpPr>
        <p:spPr>
          <a:xfrm>
            <a:off x="3381496" y="3943816"/>
            <a:ext cx="1453558" cy="5853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1"/>
          <p:cNvSpPr/>
          <p:nvPr/>
        </p:nvSpPr>
        <p:spPr>
          <a:xfrm>
            <a:off x="3151213" y="3948490"/>
            <a:ext cx="3050483" cy="582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Players are expected to reduce MDR in order to remain competitive and encourage merchant adoption (e.g. AMEX have reduced MDR for some merchants to 0.8% per transaction from 4.5% </a:t>
            </a:r>
            <a:endParaRPr/>
          </a:p>
        </p:txBody>
      </p:sp>
      <p:sp>
        <p:nvSpPr>
          <p:cNvPr id="486" name="Google Shape;486;p31"/>
          <p:cNvSpPr/>
          <p:nvPr/>
        </p:nvSpPr>
        <p:spPr>
          <a:xfrm>
            <a:off x="1696056" y="3946172"/>
            <a:ext cx="1441139" cy="578983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60938" y="4098288"/>
            <a:ext cx="274749" cy="2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1"/>
          <p:cNvSpPr txBox="1"/>
          <p:nvPr/>
        </p:nvSpPr>
        <p:spPr>
          <a:xfrm>
            <a:off x="2166877" y="4160679"/>
            <a:ext cx="864752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Amex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1"/>
          <p:cNvSpPr txBox="1"/>
          <p:nvPr/>
        </p:nvSpPr>
        <p:spPr>
          <a:xfrm>
            <a:off x="309562" y="1152289"/>
            <a:ext cx="8140700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Differentiating efforts of players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The country’s grassroots still prefer cash especially for low-value transactions – a habit entrenched in hearts and minds</a:t>
            </a:r>
            <a:endParaRPr/>
          </a:p>
        </p:txBody>
      </p:sp>
      <p:sp>
        <p:nvSpPr>
          <p:cNvPr id="495" name="Google Shape;495;p32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496" name="Google Shape;496;p32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32"/>
          <p:cNvSpPr txBox="1"/>
          <p:nvPr/>
        </p:nvSpPr>
        <p:spPr>
          <a:xfrm>
            <a:off x="309562" y="1138145"/>
            <a:ext cx="6765414" cy="209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Dominant Payment Mode: A Household’s Perspective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6840" y="1437948"/>
            <a:ext cx="612443" cy="634244"/>
          </a:xfrm>
          <a:prstGeom prst="ellipse">
            <a:avLst/>
          </a:prstGeom>
          <a:noFill/>
          <a:ln cap="rnd" cmpd="sng" w="19050">
            <a:solidFill>
              <a:srgbClr val="82141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9" name="Google Shape;499;p32"/>
          <p:cNvSpPr txBox="1"/>
          <p:nvPr/>
        </p:nvSpPr>
        <p:spPr>
          <a:xfrm>
            <a:off x="4069186" y="2102021"/>
            <a:ext cx="127823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Yeo Soo Keng, 78</a:t>
            </a:r>
            <a:endParaRPr/>
          </a:p>
        </p:txBody>
      </p:sp>
      <p:pic>
        <p:nvPicPr>
          <p:cNvPr id="500" name="Google Shape;50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7548" y="2530209"/>
            <a:ext cx="658517" cy="634244"/>
          </a:xfrm>
          <a:prstGeom prst="ellipse">
            <a:avLst/>
          </a:prstGeom>
          <a:noFill/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1" name="Google Shape;501;p32"/>
          <p:cNvSpPr txBox="1"/>
          <p:nvPr/>
        </p:nvSpPr>
        <p:spPr>
          <a:xfrm>
            <a:off x="3384509" y="3210819"/>
            <a:ext cx="127823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 Chun Kit, 58</a:t>
            </a:r>
            <a:endParaRPr/>
          </a:p>
        </p:txBody>
      </p:sp>
      <p:pic>
        <p:nvPicPr>
          <p:cNvPr id="502" name="Google Shape;502;p32"/>
          <p:cNvPicPr preferRelativeResize="0"/>
          <p:nvPr/>
        </p:nvPicPr>
        <p:blipFill rotWithShape="1">
          <a:blip r:embed="rId5">
            <a:alphaModFix/>
          </a:blip>
          <a:srcRect b="0" l="11649" r="5876" t="0"/>
          <a:stretch/>
        </p:blipFill>
        <p:spPr>
          <a:xfrm>
            <a:off x="4977983" y="2530209"/>
            <a:ext cx="650284" cy="634244"/>
          </a:xfrm>
          <a:prstGeom prst="ellipse">
            <a:avLst/>
          </a:prstGeom>
          <a:noFill/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3" name="Google Shape;503;p32"/>
          <p:cNvSpPr txBox="1"/>
          <p:nvPr/>
        </p:nvSpPr>
        <p:spPr>
          <a:xfrm>
            <a:off x="4668546" y="3210988"/>
            <a:ext cx="127823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Goh King Kuan, 50</a:t>
            </a:r>
            <a:endParaRPr/>
          </a:p>
        </p:txBody>
      </p:sp>
      <p:pic>
        <p:nvPicPr>
          <p:cNvPr id="504" name="Google Shape;50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7114" y="1752287"/>
            <a:ext cx="636813" cy="634244"/>
          </a:xfrm>
          <a:prstGeom prst="ellipse">
            <a:avLst/>
          </a:prstGeom>
          <a:noFill/>
          <a:ln cap="rnd" cmpd="sng" w="19050">
            <a:solidFill>
              <a:srgbClr val="DB53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5" name="Google Shape;505;p32"/>
          <p:cNvSpPr txBox="1"/>
          <p:nvPr/>
        </p:nvSpPr>
        <p:spPr>
          <a:xfrm>
            <a:off x="5466403" y="2440205"/>
            <a:ext cx="127823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Maria, 35</a:t>
            </a:r>
            <a:endParaRPr/>
          </a:p>
        </p:txBody>
      </p:sp>
      <p:grpSp>
        <p:nvGrpSpPr>
          <p:cNvPr id="506" name="Google Shape;506;p32"/>
          <p:cNvGrpSpPr/>
          <p:nvPr/>
        </p:nvGrpSpPr>
        <p:grpSpPr>
          <a:xfrm>
            <a:off x="339947" y="1375040"/>
            <a:ext cx="2278381" cy="1030338"/>
            <a:chOff x="342900" y="1375040"/>
            <a:chExt cx="2278381" cy="1030338"/>
          </a:xfrm>
        </p:grpSpPr>
        <p:sp>
          <p:nvSpPr>
            <p:cNvPr id="507" name="Google Shape;507;p32"/>
            <p:cNvSpPr/>
            <p:nvPr/>
          </p:nvSpPr>
          <p:spPr>
            <a:xfrm>
              <a:off x="342900" y="1612737"/>
              <a:ext cx="2278381" cy="792641"/>
            </a:xfrm>
            <a:prstGeom prst="rect">
              <a:avLst/>
            </a:prstGeom>
            <a:solidFill>
              <a:srgbClr val="EAE8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Spends on necessities and miscellaneous items – retail, transit, food</a:t>
              </a:r>
              <a:endParaRPr/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Pays only via cash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2900" y="1375040"/>
              <a:ext cx="2278381" cy="2409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Pioneer (&gt;65 years)</a:t>
              </a:r>
              <a:endParaRPr/>
            </a:p>
          </p:txBody>
        </p:sp>
      </p:grpSp>
      <p:grpSp>
        <p:nvGrpSpPr>
          <p:cNvPr id="509" name="Google Shape;509;p32"/>
          <p:cNvGrpSpPr/>
          <p:nvPr/>
        </p:nvGrpSpPr>
        <p:grpSpPr>
          <a:xfrm>
            <a:off x="339947" y="2459658"/>
            <a:ext cx="2278382" cy="1071607"/>
            <a:chOff x="347566" y="2503539"/>
            <a:chExt cx="2278382" cy="1071607"/>
          </a:xfrm>
        </p:grpSpPr>
        <p:sp>
          <p:nvSpPr>
            <p:cNvPr id="510" name="Google Shape;510;p32"/>
            <p:cNvSpPr/>
            <p:nvPr/>
          </p:nvSpPr>
          <p:spPr>
            <a:xfrm>
              <a:off x="347566" y="2741236"/>
              <a:ext cx="2278381" cy="833910"/>
            </a:xfrm>
            <a:prstGeom prst="rect">
              <a:avLst/>
            </a:prstGeom>
            <a:solidFill>
              <a:srgbClr val="EAE8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Provides for family, spends on household goods and meals</a:t>
              </a:r>
              <a:endParaRPr/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Pays via cash or credit/debit cards</a:t>
              </a:r>
              <a:endParaRPr/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Prefers cash for low-value transactions</a:t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47567" y="2503539"/>
              <a:ext cx="2278381" cy="24095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Silver Hair (45 – 65 years)</a:t>
              </a:r>
              <a:endParaRPr/>
            </a:p>
          </p:txBody>
        </p:sp>
      </p:grpSp>
      <p:grpSp>
        <p:nvGrpSpPr>
          <p:cNvPr id="512" name="Google Shape;512;p32"/>
          <p:cNvGrpSpPr/>
          <p:nvPr/>
        </p:nvGrpSpPr>
        <p:grpSpPr>
          <a:xfrm>
            <a:off x="339947" y="3585545"/>
            <a:ext cx="2278381" cy="1111274"/>
            <a:chOff x="339947" y="3632039"/>
            <a:chExt cx="2278381" cy="1111274"/>
          </a:xfrm>
        </p:grpSpPr>
        <p:sp>
          <p:nvSpPr>
            <p:cNvPr id="513" name="Google Shape;513;p32"/>
            <p:cNvSpPr/>
            <p:nvPr/>
          </p:nvSpPr>
          <p:spPr>
            <a:xfrm>
              <a:off x="339947" y="3869736"/>
              <a:ext cx="2278381" cy="873577"/>
            </a:xfrm>
            <a:prstGeom prst="rect">
              <a:avLst/>
            </a:prstGeom>
            <a:solidFill>
              <a:srgbClr val="EAE8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Spends on meals, entertainment, retail, and transit  </a:t>
              </a:r>
              <a:endParaRPr/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Pays via cash, cards, e-payments</a:t>
              </a:r>
              <a:endParaRPr/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Open to digital payments, prefers cash for small transactions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39947" y="3632039"/>
              <a:ext cx="2278381" cy="240958"/>
            </a:xfrm>
            <a:prstGeom prst="rect">
              <a:avLst/>
            </a:prstGeom>
            <a:solidFill>
              <a:srgbClr val="EB8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Young Adult (20 – 44 years)</a:t>
              </a:r>
              <a:endParaRPr/>
            </a:p>
          </p:txBody>
        </p:sp>
      </p:grpSp>
      <p:grpSp>
        <p:nvGrpSpPr>
          <p:cNvPr id="515" name="Google Shape;515;p32"/>
          <p:cNvGrpSpPr/>
          <p:nvPr/>
        </p:nvGrpSpPr>
        <p:grpSpPr>
          <a:xfrm>
            <a:off x="6593430" y="3333223"/>
            <a:ext cx="2278381" cy="965964"/>
            <a:chOff x="6590392" y="3348931"/>
            <a:chExt cx="2278381" cy="965964"/>
          </a:xfrm>
        </p:grpSpPr>
        <p:sp>
          <p:nvSpPr>
            <p:cNvPr id="516" name="Google Shape;516;p32"/>
            <p:cNvSpPr/>
            <p:nvPr/>
          </p:nvSpPr>
          <p:spPr>
            <a:xfrm>
              <a:off x="6590392" y="3575146"/>
              <a:ext cx="2278381" cy="739749"/>
            </a:xfrm>
            <a:prstGeom prst="rect">
              <a:avLst/>
            </a:prstGeom>
            <a:solidFill>
              <a:srgbClr val="EAE8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Spends on meals, transit, and miscellaneous school items</a:t>
              </a:r>
              <a:endParaRPr/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Pays via cash as it is the form of allowance provided by parents</a:t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6590392" y="3348931"/>
              <a:ext cx="2278381" cy="240958"/>
            </a:xfrm>
            <a:prstGeom prst="rect">
              <a:avLst/>
            </a:prstGeom>
            <a:solidFill>
              <a:srgbClr val="968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Teen and Young (&lt;19 years)</a:t>
              </a:r>
              <a:endParaRPr b="1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p32"/>
          <p:cNvGrpSpPr/>
          <p:nvPr/>
        </p:nvGrpSpPr>
        <p:grpSpPr>
          <a:xfrm>
            <a:off x="6557231" y="1518023"/>
            <a:ext cx="2278382" cy="1561094"/>
            <a:chOff x="6582771" y="1600772"/>
            <a:chExt cx="2278382" cy="1561094"/>
          </a:xfrm>
        </p:grpSpPr>
        <p:sp>
          <p:nvSpPr>
            <p:cNvPr id="519" name="Google Shape;519;p32"/>
            <p:cNvSpPr/>
            <p:nvPr/>
          </p:nvSpPr>
          <p:spPr>
            <a:xfrm>
              <a:off x="6582771" y="1838467"/>
              <a:ext cx="2278381" cy="1323399"/>
            </a:xfrm>
            <a:prstGeom prst="rect">
              <a:avLst/>
            </a:prstGeom>
            <a:solidFill>
              <a:srgbClr val="EAE8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Spends only when requested by employer, mostly on household necessities</a:t>
              </a:r>
              <a:endParaRPr/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Pays via cash as it is the usual payment mode provided by the employer</a:t>
              </a:r>
              <a:endParaRPr/>
            </a:p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Char char="•"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Receives wages in cash and remits home to family physically</a:t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79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6582772" y="1600772"/>
              <a:ext cx="2278381" cy="240958"/>
            </a:xfrm>
            <a:prstGeom prst="rect">
              <a:avLst/>
            </a:prstGeom>
            <a:solidFill>
              <a:srgbClr val="DB53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Foreign Worker (20 – 44 years)</a:t>
              </a:r>
              <a:endParaRPr/>
            </a:p>
          </p:txBody>
        </p:sp>
      </p:grpSp>
      <p:sp>
        <p:nvSpPr>
          <p:cNvPr id="521" name="Google Shape;521;p32"/>
          <p:cNvSpPr/>
          <p:nvPr/>
        </p:nvSpPr>
        <p:spPr>
          <a:xfrm>
            <a:off x="2772247" y="1423864"/>
            <a:ext cx="1267823" cy="1018084"/>
          </a:xfrm>
          <a:prstGeom prst="wedgeRectCallout">
            <a:avLst>
              <a:gd fmla="val 32051" name="adj1"/>
              <a:gd fmla="val 60525" name="adj2"/>
            </a:avLst>
          </a:prstGeom>
          <a:solidFill>
            <a:srgbClr val="E6D0D2"/>
          </a:solidFill>
          <a:ln>
            <a:noFill/>
          </a:ln>
        </p:spPr>
        <p:txBody>
          <a:bodyPr anchorCtr="0" anchor="ctr" bIns="45700" lIns="36000" spcFirstLastPara="1" rIns="91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Cash 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norm in every household as it is 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convenient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instant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widely accepted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4879" y="3734650"/>
            <a:ext cx="638491" cy="634244"/>
          </a:xfrm>
          <a:prstGeom prst="ellipse">
            <a:avLst/>
          </a:prstGeom>
          <a:noFill/>
          <a:ln cap="rnd" cmpd="sng" w="19050">
            <a:solidFill>
              <a:srgbClr val="EB8C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3" name="Google Shape;523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95289" y="3734650"/>
            <a:ext cx="641777" cy="634244"/>
          </a:xfrm>
          <a:prstGeom prst="ellipse">
            <a:avLst/>
          </a:prstGeom>
          <a:solidFill>
            <a:srgbClr val="B6AF99"/>
          </a:solidFill>
          <a:ln cap="rnd" cmpd="sng" w="19050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32"/>
          <p:cNvSpPr txBox="1"/>
          <p:nvPr/>
        </p:nvSpPr>
        <p:spPr>
          <a:xfrm>
            <a:off x="3977060" y="4428758"/>
            <a:ext cx="127823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 Tan, 18</a:t>
            </a:r>
            <a:endParaRPr/>
          </a:p>
        </p:txBody>
      </p:sp>
      <p:pic>
        <p:nvPicPr>
          <p:cNvPr id="525" name="Google Shape;52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49717" y="3734650"/>
            <a:ext cx="637025" cy="634244"/>
          </a:xfrm>
          <a:prstGeom prst="ellipse">
            <a:avLst/>
          </a:prstGeom>
          <a:solidFill>
            <a:srgbClr val="B6AF99"/>
          </a:solidFill>
          <a:ln cap="rnd" cmpd="sng" w="19050">
            <a:solidFill>
              <a:srgbClr val="968C6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6" name="Google Shape;526;p32"/>
          <p:cNvSpPr txBox="1"/>
          <p:nvPr/>
        </p:nvSpPr>
        <p:spPr>
          <a:xfrm>
            <a:off x="5229112" y="4427270"/>
            <a:ext cx="127823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Becky Tan, 12</a:t>
            </a:r>
            <a:endParaRPr/>
          </a:p>
        </p:txBody>
      </p:sp>
      <p:sp>
        <p:nvSpPr>
          <p:cNvPr id="527" name="Google Shape;527;p32"/>
          <p:cNvSpPr txBox="1"/>
          <p:nvPr/>
        </p:nvSpPr>
        <p:spPr>
          <a:xfrm>
            <a:off x="2725008" y="4428758"/>
            <a:ext cx="127823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Daniel Tan, 26</a:t>
            </a:r>
            <a:endParaRPr/>
          </a:p>
        </p:txBody>
      </p:sp>
      <p:sp>
        <p:nvSpPr>
          <p:cNvPr id="528" name="Google Shape;528;p32"/>
          <p:cNvSpPr txBox="1"/>
          <p:nvPr/>
        </p:nvSpPr>
        <p:spPr>
          <a:xfrm>
            <a:off x="311945" y="4725871"/>
            <a:ext cx="8522492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1" lang="en-US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PwC Strategy&amp;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3"/>
          <p:cNvSpPr/>
          <p:nvPr/>
        </p:nvSpPr>
        <p:spPr>
          <a:xfrm>
            <a:off x="5272775" y="2041112"/>
            <a:ext cx="1092253" cy="10700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Cash Virtuous Cycle</a:t>
            </a:r>
            <a:endParaRPr/>
          </a:p>
        </p:txBody>
      </p:sp>
      <p:sp>
        <p:nvSpPr>
          <p:cNvPr id="534" name="Google Shape;534;p33"/>
          <p:cNvSpPr txBox="1"/>
          <p:nvPr>
            <p:ph type="title"/>
          </p:nvPr>
        </p:nvSpPr>
        <p:spPr>
          <a:xfrm>
            <a:off x="309562" y="222576"/>
            <a:ext cx="8524875" cy="6155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None/>
            </a:pPr>
            <a:r>
              <a:rPr lang="en-US"/>
              <a:t>From a small merchant perspective, hawkers prefer cash due to its simplicity and the instant availability of funds</a:t>
            </a:r>
            <a:endParaRPr/>
          </a:p>
        </p:txBody>
      </p:sp>
      <p:sp>
        <p:nvSpPr>
          <p:cNvPr id="535" name="Google Shape;535;p33"/>
          <p:cNvSpPr txBox="1"/>
          <p:nvPr>
            <p:ph idx="11" type="ftr"/>
          </p:nvPr>
        </p:nvSpPr>
        <p:spPr>
          <a:xfrm>
            <a:off x="311944" y="4901878"/>
            <a:ext cx="289560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information for the sole benefit and use of PwC’s client.</a:t>
            </a:r>
            <a:endParaRPr/>
          </a:p>
        </p:txBody>
      </p:sp>
      <p:sp>
        <p:nvSpPr>
          <p:cNvPr id="536" name="Google Shape;536;p33"/>
          <p:cNvSpPr txBox="1"/>
          <p:nvPr>
            <p:ph idx="12" type="sldNum"/>
          </p:nvPr>
        </p:nvSpPr>
        <p:spPr>
          <a:xfrm>
            <a:off x="6700838" y="4770007"/>
            <a:ext cx="2133600" cy="123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7" name="Google Shape;537;p33"/>
          <p:cNvSpPr txBox="1"/>
          <p:nvPr/>
        </p:nvSpPr>
        <p:spPr>
          <a:xfrm>
            <a:off x="352236" y="1138144"/>
            <a:ext cx="7133155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Day-in-life of a Hawker – Overview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3"/>
          <p:cNvSpPr/>
          <p:nvPr/>
        </p:nvSpPr>
        <p:spPr>
          <a:xfrm>
            <a:off x="311943" y="2867384"/>
            <a:ext cx="2268077" cy="1822716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 Chun Kit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58 years old,</a:t>
            </a: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hawker selling fish soup. He employs 1 stall assistant and operates between 7.30am – 4.30pm. Cash is his dominant mode of payment.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 Kit is the primary breadwinner of his family, which consists of his wife and 2 sons who are still in school. He currently lives in a 3-room flat. </a:t>
            </a:r>
            <a:endParaRPr/>
          </a:p>
        </p:txBody>
      </p:sp>
      <p:pic>
        <p:nvPicPr>
          <p:cNvPr descr="Related image" id="539" name="Google Shape;539;p33"/>
          <p:cNvPicPr preferRelativeResize="0"/>
          <p:nvPr/>
        </p:nvPicPr>
        <p:blipFill rotWithShape="1">
          <a:blip r:embed="rId3">
            <a:alphaModFix/>
          </a:blip>
          <a:srcRect b="0" l="15268" r="0" t="0"/>
          <a:stretch/>
        </p:blipFill>
        <p:spPr>
          <a:xfrm>
            <a:off x="1022604" y="1544677"/>
            <a:ext cx="1557417" cy="125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33"/>
          <p:cNvGrpSpPr/>
          <p:nvPr/>
        </p:nvGrpSpPr>
        <p:grpSpPr>
          <a:xfrm>
            <a:off x="4635238" y="1342426"/>
            <a:ext cx="2352459" cy="2407943"/>
            <a:chOff x="2826004" y="2428872"/>
            <a:chExt cx="3491992" cy="3489322"/>
          </a:xfrm>
        </p:grpSpPr>
        <p:sp>
          <p:nvSpPr>
            <p:cNvPr id="541" name="Google Shape;541;p33"/>
            <p:cNvSpPr/>
            <p:nvPr/>
          </p:nvSpPr>
          <p:spPr>
            <a:xfrm flipH="1">
              <a:off x="3087836" y="4475442"/>
              <a:ext cx="2675770" cy="1442752"/>
            </a:xfrm>
            <a:custGeom>
              <a:rect b="b" l="l" r="r" t="t"/>
              <a:pathLst>
                <a:path extrusionOk="0" h="92" w="173">
                  <a:moveTo>
                    <a:pt x="159" y="31"/>
                  </a:moveTo>
                  <a:lnTo>
                    <a:pt x="173" y="39"/>
                  </a:lnTo>
                  <a:lnTo>
                    <a:pt x="152" y="0"/>
                  </a:lnTo>
                  <a:lnTo>
                    <a:pt x="110" y="3"/>
                  </a:lnTo>
                  <a:lnTo>
                    <a:pt x="125" y="12"/>
                  </a:lnTo>
                  <a:cubicBezTo>
                    <a:pt x="103" y="46"/>
                    <a:pt x="57" y="48"/>
                    <a:pt x="33" y="18"/>
                  </a:cubicBezTo>
                  <a:lnTo>
                    <a:pt x="0" y="36"/>
                  </a:lnTo>
                  <a:cubicBezTo>
                    <a:pt x="36" y="89"/>
                    <a:pt x="120" y="92"/>
                    <a:pt x="159" y="31"/>
                  </a:cubicBezTo>
                </a:path>
              </a:pathLst>
            </a:custGeom>
            <a:solidFill>
              <a:srgbClr val="D5D1C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 flipH="1">
              <a:off x="4680205" y="2725437"/>
              <a:ext cx="1637791" cy="2345809"/>
            </a:xfrm>
            <a:custGeom>
              <a:rect b="b" l="l" r="r" t="t"/>
              <a:pathLst>
                <a:path extrusionOk="0" h="150" w="106">
                  <a:moveTo>
                    <a:pt x="106" y="0"/>
                  </a:moveTo>
                  <a:cubicBezTo>
                    <a:pt x="28" y="10"/>
                    <a:pt x="0" y="90"/>
                    <a:pt x="32" y="142"/>
                  </a:cubicBezTo>
                  <a:lnTo>
                    <a:pt x="18" y="150"/>
                  </a:lnTo>
                  <a:lnTo>
                    <a:pt x="62" y="149"/>
                  </a:lnTo>
                  <a:lnTo>
                    <a:pt x="80" y="114"/>
                  </a:lnTo>
                  <a:lnTo>
                    <a:pt x="64" y="123"/>
                  </a:lnTo>
                  <a:cubicBezTo>
                    <a:pt x="46" y="93"/>
                    <a:pt x="62" y="44"/>
                    <a:pt x="106" y="38"/>
                  </a:cubicBezTo>
                  <a:lnTo>
                    <a:pt x="106" y="0"/>
                  </a:lnTo>
                </a:path>
              </a:pathLst>
            </a:custGeom>
            <a:solidFill>
              <a:srgbClr val="CDA1A5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 flipH="1">
              <a:off x="2826004" y="2428872"/>
              <a:ext cx="2070615" cy="2384547"/>
            </a:xfrm>
            <a:custGeom>
              <a:rect b="b" l="l" r="r" t="t"/>
              <a:pathLst>
                <a:path extrusionOk="0" h="1174" w="1032">
                  <a:moveTo>
                    <a:pt x="829" y="1174"/>
                  </a:moveTo>
                  <a:lnTo>
                    <a:pt x="742" y="1014"/>
                  </a:lnTo>
                  <a:lnTo>
                    <a:pt x="570" y="1020"/>
                  </a:lnTo>
                  <a:cubicBezTo>
                    <a:pt x="662" y="758"/>
                    <a:pt x="508" y="462"/>
                    <a:pt x="185" y="439"/>
                  </a:cubicBezTo>
                  <a:lnTo>
                    <a:pt x="185" y="585"/>
                  </a:lnTo>
                  <a:lnTo>
                    <a:pt x="0" y="293"/>
                  </a:lnTo>
                  <a:lnTo>
                    <a:pt x="185" y="0"/>
                  </a:lnTo>
                  <a:lnTo>
                    <a:pt x="185" y="146"/>
                  </a:lnTo>
                  <a:cubicBezTo>
                    <a:pt x="739" y="162"/>
                    <a:pt x="1032" y="731"/>
                    <a:pt x="832" y="1170"/>
                  </a:cubicBezTo>
                </a:path>
              </a:pathLst>
            </a:custGeom>
            <a:solidFill>
              <a:srgbClr val="E6D0D2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3"/>
            <p:cNvSpPr txBox="1"/>
            <p:nvPr/>
          </p:nvSpPr>
          <p:spPr>
            <a:xfrm rot="3175467">
              <a:off x="5148188" y="3521097"/>
              <a:ext cx="905001" cy="415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Mid-day</a:t>
              </a:r>
              <a:endParaRPr/>
            </a:p>
          </p:txBody>
        </p:sp>
        <p:sp>
          <p:nvSpPr>
            <p:cNvPr id="545" name="Google Shape;545;p33"/>
            <p:cNvSpPr txBox="1"/>
            <p:nvPr/>
          </p:nvSpPr>
          <p:spPr>
            <a:xfrm rot="-3052094">
              <a:off x="3173978" y="3334375"/>
              <a:ext cx="939842" cy="415003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Morning</a:t>
              </a:r>
              <a:endParaRPr/>
            </a:p>
          </p:txBody>
        </p:sp>
        <p:sp>
          <p:nvSpPr>
            <p:cNvPr id="546" name="Google Shape;546;p33"/>
            <p:cNvSpPr txBox="1"/>
            <p:nvPr/>
          </p:nvSpPr>
          <p:spPr>
            <a:xfrm>
              <a:off x="4084399" y="5132372"/>
              <a:ext cx="953227" cy="40513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Evening</a:t>
              </a:r>
              <a:endParaRPr/>
            </a:p>
          </p:txBody>
        </p:sp>
      </p:grpSp>
      <p:sp>
        <p:nvSpPr>
          <p:cNvPr id="547" name="Google Shape;547;p33"/>
          <p:cNvSpPr/>
          <p:nvPr/>
        </p:nvSpPr>
        <p:spPr>
          <a:xfrm>
            <a:off x="6848215" y="1499062"/>
            <a:ext cx="1997611" cy="1882745"/>
          </a:xfrm>
          <a:prstGeom prst="rect">
            <a:avLst/>
          </a:prstGeom>
          <a:solidFill>
            <a:srgbClr val="CDA1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Operations:</a:t>
            </a:r>
            <a:endParaRPr/>
          </a:p>
          <a:p>
            <a:pPr indent="-171450" lvl="0" marL="1714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 Kit’s busiest hours are between 12pm to 2pm. He serves ~90 bowls of fish soup during that period at ~$4 each</a:t>
            </a:r>
            <a:endParaRPr/>
          </a:p>
          <a:p>
            <a:pPr indent="-171450" lvl="0" marL="1714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small % of customers asks about e-payments but are happy to pay cash for hawker transactions</a:t>
            </a:r>
            <a:endParaRPr/>
          </a:p>
        </p:txBody>
      </p:sp>
      <p:sp>
        <p:nvSpPr>
          <p:cNvPr id="548" name="Google Shape;548;p33"/>
          <p:cNvSpPr/>
          <p:nvPr/>
        </p:nvSpPr>
        <p:spPr>
          <a:xfrm>
            <a:off x="2777109" y="3668466"/>
            <a:ext cx="6068717" cy="1021634"/>
          </a:xfrm>
          <a:prstGeom prst="rect">
            <a:avLst/>
          </a:prstGeom>
          <a:solidFill>
            <a:srgbClr val="D5D1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Family: </a:t>
            </a:r>
            <a:endParaRPr/>
          </a:p>
          <a:p>
            <a:pPr indent="-171450" lvl="0" marL="1714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Chun Kit close his stall for the day, he goes to a nearby food centre to pack food for his family – cash is the only accepted payment method in the food centre </a:t>
            </a:r>
            <a:endParaRPr/>
          </a:p>
          <a:p>
            <a:pPr indent="-171450" lvl="0" marL="1714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 Kit’s sons ask him for some money after dinner for a school excursion to the zoo – cash is the most readily available and convenient form of payment for Chun Kit</a:t>
            </a:r>
            <a:endParaRPr/>
          </a:p>
        </p:txBody>
      </p:sp>
      <p:sp>
        <p:nvSpPr>
          <p:cNvPr id="549" name="Google Shape;549;p33"/>
          <p:cNvSpPr/>
          <p:nvPr/>
        </p:nvSpPr>
        <p:spPr>
          <a:xfrm>
            <a:off x="2777109" y="1522599"/>
            <a:ext cx="1997611" cy="1882745"/>
          </a:xfrm>
          <a:prstGeom prst="rect">
            <a:avLst/>
          </a:prstGeom>
          <a:solidFill>
            <a:srgbClr val="E6D0D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Suppliers:</a:t>
            </a:r>
            <a:endParaRPr/>
          </a:p>
          <a:p>
            <a:pPr indent="-171450" lvl="0" marL="1714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Chun Kit has to go to the market in the morning to get his supplies for the day’s work</a:t>
            </a:r>
            <a:endParaRPr/>
          </a:p>
          <a:p>
            <a:pPr indent="-171450" lvl="0" marL="17145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 suppliers accepts cash as the only mode of payment</a:t>
            </a:r>
            <a:endParaRPr/>
          </a:p>
        </p:txBody>
      </p:sp>
      <p:sp>
        <p:nvSpPr>
          <p:cNvPr id="550" name="Google Shape;550;p33"/>
          <p:cNvSpPr/>
          <p:nvPr/>
        </p:nvSpPr>
        <p:spPr>
          <a:xfrm>
            <a:off x="8341075" y="1521040"/>
            <a:ext cx="192968" cy="201943"/>
          </a:xfrm>
          <a:custGeom>
            <a:rect b="b" l="l" r="r" t="t"/>
            <a:pathLst>
              <a:path extrusionOk="0" h="112" w="107">
                <a:moveTo>
                  <a:pt x="102" y="13"/>
                </a:moveTo>
                <a:cubicBezTo>
                  <a:pt x="102" y="13"/>
                  <a:pt x="102" y="12"/>
                  <a:pt x="101" y="13"/>
                </a:cubicBezTo>
                <a:cubicBezTo>
                  <a:pt x="101" y="13"/>
                  <a:pt x="94" y="21"/>
                  <a:pt x="94" y="21"/>
                </a:cubicBezTo>
                <a:cubicBezTo>
                  <a:pt x="92" y="22"/>
                  <a:pt x="90" y="22"/>
                  <a:pt x="89" y="21"/>
                </a:cubicBezTo>
                <a:cubicBezTo>
                  <a:pt x="87" y="20"/>
                  <a:pt x="87" y="20"/>
                  <a:pt x="87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6" y="19"/>
                  <a:pt x="86" y="19"/>
                  <a:pt x="86" y="19"/>
                </a:cubicBezTo>
                <a:cubicBezTo>
                  <a:pt x="85" y="17"/>
                  <a:pt x="84" y="15"/>
                  <a:pt x="86" y="13"/>
                </a:cubicBezTo>
                <a:cubicBezTo>
                  <a:pt x="86" y="13"/>
                  <a:pt x="93" y="6"/>
                  <a:pt x="93" y="5"/>
                </a:cubicBezTo>
                <a:cubicBezTo>
                  <a:pt x="94" y="4"/>
                  <a:pt x="93" y="4"/>
                  <a:pt x="93" y="4"/>
                </a:cubicBezTo>
                <a:cubicBezTo>
                  <a:pt x="85" y="0"/>
                  <a:pt x="74" y="2"/>
                  <a:pt x="66" y="10"/>
                </a:cubicBezTo>
                <a:cubicBezTo>
                  <a:pt x="60" y="16"/>
                  <a:pt x="58" y="25"/>
                  <a:pt x="61" y="33"/>
                </a:cubicBezTo>
                <a:cubicBezTo>
                  <a:pt x="3" y="93"/>
                  <a:pt x="3" y="93"/>
                  <a:pt x="3" y="93"/>
                </a:cubicBezTo>
                <a:cubicBezTo>
                  <a:pt x="0" y="96"/>
                  <a:pt x="1" y="101"/>
                  <a:pt x="3" y="103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3" y="112"/>
                  <a:pt x="17" y="112"/>
                  <a:pt x="20" y="109"/>
                </a:cubicBezTo>
                <a:cubicBezTo>
                  <a:pt x="76" y="47"/>
                  <a:pt x="76" y="47"/>
                  <a:pt x="76" y="47"/>
                </a:cubicBezTo>
                <a:cubicBezTo>
                  <a:pt x="84" y="49"/>
                  <a:pt x="93" y="47"/>
                  <a:pt x="99" y="40"/>
                </a:cubicBezTo>
                <a:cubicBezTo>
                  <a:pt x="106" y="32"/>
                  <a:pt x="107" y="21"/>
                  <a:pt x="102" y="13"/>
                </a:cubicBezTo>
                <a:close/>
              </a:path>
            </a:pathLst>
          </a:custGeom>
          <a:solidFill>
            <a:srgbClr val="8214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33"/>
          <p:cNvGrpSpPr/>
          <p:nvPr/>
        </p:nvGrpSpPr>
        <p:grpSpPr>
          <a:xfrm>
            <a:off x="5309288" y="1058807"/>
            <a:ext cx="3525149" cy="276361"/>
            <a:chOff x="5309288" y="1058807"/>
            <a:chExt cx="3525149" cy="276361"/>
          </a:xfrm>
        </p:grpSpPr>
        <p:sp>
          <p:nvSpPr>
            <p:cNvPr id="552" name="Google Shape;552;p33"/>
            <p:cNvSpPr txBox="1"/>
            <p:nvPr/>
          </p:nvSpPr>
          <p:spPr>
            <a:xfrm>
              <a:off x="5526991" y="1127738"/>
              <a:ext cx="661481" cy="138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Simplicity</a:t>
              </a:r>
              <a:endParaRPr/>
            </a:p>
          </p:txBody>
        </p:sp>
        <p:sp>
          <p:nvSpPr>
            <p:cNvPr id="553" name="Google Shape;553;p33"/>
            <p:cNvSpPr txBox="1"/>
            <p:nvPr/>
          </p:nvSpPr>
          <p:spPr>
            <a:xfrm>
              <a:off x="6561473" y="1127738"/>
              <a:ext cx="749030" cy="138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Convenience</a:t>
              </a:r>
              <a:endParaRPr/>
            </a:p>
          </p:txBody>
        </p:sp>
        <p:sp>
          <p:nvSpPr>
            <p:cNvPr id="554" name="Google Shape;554;p33"/>
            <p:cNvSpPr txBox="1"/>
            <p:nvPr/>
          </p:nvSpPr>
          <p:spPr>
            <a:xfrm>
              <a:off x="7683504" y="1127738"/>
              <a:ext cx="1150933" cy="138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Availability of Funds</a:t>
              </a: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309288" y="1096016"/>
              <a:ext cx="192968" cy="201943"/>
            </a:xfrm>
            <a:custGeom>
              <a:rect b="b" l="l" r="r" t="t"/>
              <a:pathLst>
                <a:path extrusionOk="0" h="112" w="107">
                  <a:moveTo>
                    <a:pt x="102" y="13"/>
                  </a:moveTo>
                  <a:cubicBezTo>
                    <a:pt x="102" y="13"/>
                    <a:pt x="102" y="12"/>
                    <a:pt x="101" y="13"/>
                  </a:cubicBezTo>
                  <a:cubicBezTo>
                    <a:pt x="101" y="13"/>
                    <a:pt x="94" y="21"/>
                    <a:pt x="94" y="21"/>
                  </a:cubicBezTo>
                  <a:cubicBezTo>
                    <a:pt x="92" y="22"/>
                    <a:pt x="90" y="22"/>
                    <a:pt x="89" y="21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5" y="17"/>
                    <a:pt x="84" y="15"/>
                    <a:pt x="86" y="13"/>
                  </a:cubicBezTo>
                  <a:cubicBezTo>
                    <a:pt x="86" y="13"/>
                    <a:pt x="93" y="6"/>
                    <a:pt x="93" y="5"/>
                  </a:cubicBezTo>
                  <a:cubicBezTo>
                    <a:pt x="94" y="4"/>
                    <a:pt x="93" y="4"/>
                    <a:pt x="93" y="4"/>
                  </a:cubicBezTo>
                  <a:cubicBezTo>
                    <a:pt x="85" y="0"/>
                    <a:pt x="74" y="2"/>
                    <a:pt x="66" y="10"/>
                  </a:cubicBezTo>
                  <a:cubicBezTo>
                    <a:pt x="60" y="16"/>
                    <a:pt x="58" y="25"/>
                    <a:pt x="61" y="33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0" y="96"/>
                    <a:pt x="1" y="101"/>
                    <a:pt x="3" y="103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13" y="112"/>
                    <a:pt x="17" y="112"/>
                    <a:pt x="20" y="10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84" y="49"/>
                    <a:pt x="93" y="47"/>
                    <a:pt x="99" y="40"/>
                  </a:cubicBezTo>
                  <a:cubicBezTo>
                    <a:pt x="106" y="32"/>
                    <a:pt x="107" y="21"/>
                    <a:pt x="102" y="13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6" name="Google Shape;556;p33"/>
            <p:cNvGrpSpPr/>
            <p:nvPr/>
          </p:nvGrpSpPr>
          <p:grpSpPr>
            <a:xfrm>
              <a:off x="7390740" y="1058807"/>
              <a:ext cx="258483" cy="276361"/>
              <a:chOff x="3470275" y="2667000"/>
              <a:chExt cx="1354138" cy="1447800"/>
            </a:xfrm>
          </p:grpSpPr>
          <p:sp>
            <p:nvSpPr>
              <p:cNvPr id="557" name="Google Shape;557;p33"/>
              <p:cNvSpPr/>
              <p:nvPr/>
            </p:nvSpPr>
            <p:spPr>
              <a:xfrm>
                <a:off x="3725863" y="3600450"/>
                <a:ext cx="869950" cy="514350"/>
              </a:xfrm>
              <a:custGeom>
                <a:rect b="b" l="l" r="r" t="t"/>
                <a:pathLst>
                  <a:path extrusionOk="0" h="137" w="232">
                    <a:moveTo>
                      <a:pt x="232" y="6"/>
                    </a:moveTo>
                    <a:cubicBezTo>
                      <a:pt x="133" y="0"/>
                      <a:pt x="133" y="0"/>
                      <a:pt x="133" y="0"/>
                    </a:cubicBezTo>
                    <a:cubicBezTo>
                      <a:pt x="145" y="21"/>
                      <a:pt x="145" y="21"/>
                      <a:pt x="145" y="21"/>
                    </a:cubicBezTo>
                    <a:cubicBezTo>
                      <a:pt x="68" y="67"/>
                      <a:pt x="0" y="4"/>
                      <a:pt x="0" y="4"/>
                    </a:cubicBezTo>
                    <a:cubicBezTo>
                      <a:pt x="61" y="137"/>
                      <a:pt x="169" y="71"/>
                      <a:pt x="169" y="71"/>
                    </a:cubicBezTo>
                    <a:cubicBezTo>
                      <a:pt x="177" y="89"/>
                      <a:pt x="177" y="89"/>
                      <a:pt x="177" y="89"/>
                    </a:cubicBezTo>
                    <a:lnTo>
                      <a:pt x="232" y="6"/>
                    </a:lnTo>
                    <a:close/>
                  </a:path>
                </a:pathLst>
              </a:custGeom>
              <a:solidFill>
                <a:srgbClr val="82141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3725863" y="2667000"/>
                <a:ext cx="873125" cy="523875"/>
              </a:xfrm>
              <a:custGeom>
                <a:rect b="b" l="l" r="r" t="t"/>
                <a:pathLst>
                  <a:path extrusionOk="0" h="140" w="233">
                    <a:moveTo>
                      <a:pt x="233" y="131"/>
                    </a:moveTo>
                    <a:cubicBezTo>
                      <a:pt x="233" y="131"/>
                      <a:pt x="163" y="70"/>
                      <a:pt x="87" y="119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62" y="70"/>
                      <a:pt x="168" y="0"/>
                      <a:pt x="233" y="131"/>
                    </a:cubicBezTo>
                    <a:close/>
                  </a:path>
                </a:pathLst>
              </a:custGeom>
              <a:solidFill>
                <a:srgbClr val="82141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3725863" y="3421063"/>
                <a:ext cx="33338" cy="47625"/>
              </a:xfrm>
              <a:custGeom>
                <a:rect b="b" l="l" r="r" t="t"/>
                <a:pathLst>
                  <a:path extrusionOk="0" h="13" w="9">
                    <a:moveTo>
                      <a:pt x="0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" y="13"/>
                      <a:pt x="9" y="11"/>
                      <a:pt x="9" y="7"/>
                    </a:cubicBezTo>
                    <a:cubicBezTo>
                      <a:pt x="9" y="3"/>
                      <a:pt x="6" y="2"/>
                      <a:pt x="0" y="0"/>
                    </a:cubicBezTo>
                    <a:close/>
                  </a:path>
                </a:pathLst>
              </a:custGeom>
              <a:solidFill>
                <a:srgbClr val="82141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3679825" y="3300413"/>
                <a:ext cx="26988" cy="41275"/>
              </a:xfrm>
              <a:custGeom>
                <a:rect b="b" l="l" r="r" t="t"/>
                <a:pathLst>
                  <a:path extrusionOk="0" h="11" w="7">
                    <a:moveTo>
                      <a:pt x="0" y="5"/>
                    </a:moveTo>
                    <a:cubicBezTo>
                      <a:pt x="0" y="8"/>
                      <a:pt x="2" y="10"/>
                      <a:pt x="7" y="1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1"/>
                      <a:pt x="0" y="5"/>
                    </a:cubicBezTo>
                    <a:close/>
                  </a:path>
                </a:pathLst>
              </a:custGeom>
              <a:solidFill>
                <a:srgbClr val="82141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3470275" y="3146425"/>
                <a:ext cx="495300" cy="492125"/>
              </a:xfrm>
              <a:custGeom>
                <a:rect b="b" l="l" r="r" t="t"/>
                <a:pathLst>
                  <a:path extrusionOk="0" h="131" w="132">
                    <a:moveTo>
                      <a:pt x="106" y="14"/>
                    </a:moveTo>
                    <a:cubicBezTo>
                      <a:pt x="66" y="12"/>
                      <a:pt x="66" y="12"/>
                      <a:pt x="66" y="12"/>
                    </a:cubicBezTo>
                    <a:cubicBezTo>
                      <a:pt x="65" y="12"/>
                      <a:pt x="64" y="12"/>
                      <a:pt x="64" y="11"/>
                    </a:cubicBezTo>
                    <a:cubicBezTo>
                      <a:pt x="63" y="10"/>
                      <a:pt x="64" y="9"/>
                      <a:pt x="64" y="8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8" y="0"/>
                      <a:pt x="67" y="0"/>
                      <a:pt x="66" y="0"/>
                    </a:cubicBezTo>
                    <a:cubicBezTo>
                      <a:pt x="30" y="0"/>
                      <a:pt x="0" y="29"/>
                      <a:pt x="0" y="66"/>
                    </a:cubicBezTo>
                    <a:cubicBezTo>
                      <a:pt x="0" y="102"/>
                      <a:pt x="30" y="131"/>
                      <a:pt x="66" y="131"/>
                    </a:cubicBezTo>
                    <a:cubicBezTo>
                      <a:pt x="67" y="131"/>
                      <a:pt x="67" y="131"/>
                      <a:pt x="68" y="131"/>
                    </a:cubicBezTo>
                    <a:cubicBezTo>
                      <a:pt x="67" y="129"/>
                      <a:pt x="65" y="126"/>
                      <a:pt x="64" y="123"/>
                    </a:cubicBezTo>
                    <a:cubicBezTo>
                      <a:pt x="63" y="121"/>
                      <a:pt x="64" y="120"/>
                      <a:pt x="65" y="119"/>
                    </a:cubicBezTo>
                    <a:cubicBezTo>
                      <a:pt x="66" y="119"/>
                      <a:pt x="67" y="119"/>
                      <a:pt x="68" y="120"/>
                    </a:cubicBezTo>
                    <a:cubicBezTo>
                      <a:pt x="68" y="120"/>
                      <a:pt x="73" y="124"/>
                      <a:pt x="81" y="130"/>
                    </a:cubicBezTo>
                    <a:cubicBezTo>
                      <a:pt x="110" y="123"/>
                      <a:pt x="132" y="97"/>
                      <a:pt x="132" y="66"/>
                    </a:cubicBezTo>
                    <a:cubicBezTo>
                      <a:pt x="132" y="44"/>
                      <a:pt x="122" y="26"/>
                      <a:pt x="106" y="14"/>
                    </a:cubicBezTo>
                    <a:close/>
                    <a:moveTo>
                      <a:pt x="69" y="103"/>
                    </a:moveTo>
                    <a:cubicBezTo>
                      <a:pt x="69" y="114"/>
                      <a:pt x="69" y="114"/>
                      <a:pt x="69" y="114"/>
                    </a:cubicBezTo>
                    <a:cubicBezTo>
                      <a:pt x="64" y="114"/>
                      <a:pt x="64" y="114"/>
                      <a:pt x="64" y="114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42" y="103"/>
                      <a:pt x="34" y="91"/>
                      <a:pt x="33" y="77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81"/>
                      <a:pt x="56" y="86"/>
                      <a:pt x="64" y="87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1" y="72"/>
                      <a:pt x="58" y="71"/>
                      <a:pt x="55" y="70"/>
                    </a:cubicBezTo>
                    <a:cubicBezTo>
                      <a:pt x="44" y="66"/>
                      <a:pt x="36" y="62"/>
                      <a:pt x="36" y="50"/>
                    </a:cubicBezTo>
                    <a:cubicBezTo>
                      <a:pt x="36" y="33"/>
                      <a:pt x="51" y="26"/>
                      <a:pt x="64" y="26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84" y="26"/>
                      <a:pt x="97" y="33"/>
                      <a:pt x="97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6" y="45"/>
                      <a:pt x="75" y="43"/>
                      <a:pt x="69" y="42"/>
                    </a:cubicBezTo>
                    <a:cubicBezTo>
                      <a:pt x="69" y="54"/>
                      <a:pt x="69" y="54"/>
                      <a:pt x="69" y="54"/>
                    </a:cubicBezTo>
                    <a:cubicBezTo>
                      <a:pt x="96" y="60"/>
                      <a:pt x="99" y="68"/>
                      <a:pt x="99" y="79"/>
                    </a:cubicBezTo>
                    <a:cubicBezTo>
                      <a:pt x="99" y="91"/>
                      <a:pt x="91" y="103"/>
                      <a:pt x="69" y="103"/>
                    </a:cubicBezTo>
                    <a:close/>
                  </a:path>
                </a:pathLst>
              </a:custGeom>
              <a:solidFill>
                <a:srgbClr val="82141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4584700" y="3424238"/>
                <a:ext cx="28575" cy="52388"/>
              </a:xfrm>
              <a:custGeom>
                <a:rect b="b" l="l" r="r" t="t"/>
                <a:pathLst>
                  <a:path extrusionOk="0" h="14" w="8">
                    <a:moveTo>
                      <a:pt x="0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5" y="13"/>
                      <a:pt x="8" y="11"/>
                      <a:pt x="8" y="7"/>
                    </a:cubicBezTo>
                    <a:cubicBezTo>
                      <a:pt x="8" y="4"/>
                      <a:pt x="5" y="2"/>
                      <a:pt x="0" y="0"/>
                    </a:cubicBezTo>
                    <a:close/>
                  </a:path>
                </a:pathLst>
              </a:custGeom>
              <a:solidFill>
                <a:srgbClr val="82141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4535488" y="3308350"/>
                <a:ext cx="25400" cy="36513"/>
              </a:xfrm>
              <a:custGeom>
                <a:rect b="b" l="l" r="r" t="t"/>
                <a:pathLst>
                  <a:path extrusionOk="0" h="10" w="7">
                    <a:moveTo>
                      <a:pt x="0" y="5"/>
                    </a:moveTo>
                    <a:cubicBezTo>
                      <a:pt x="0" y="7"/>
                      <a:pt x="3" y="9"/>
                      <a:pt x="7" y="1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0"/>
                      <a:pt x="0" y="5"/>
                    </a:cubicBezTo>
                    <a:close/>
                  </a:path>
                </a:pathLst>
              </a:custGeom>
              <a:solidFill>
                <a:srgbClr val="82141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4329113" y="3146425"/>
                <a:ext cx="495300" cy="492125"/>
              </a:xfrm>
              <a:custGeom>
                <a:rect b="b" l="l" r="r" t="t"/>
                <a:pathLst>
                  <a:path extrusionOk="0" h="131" w="132">
                    <a:moveTo>
                      <a:pt x="74" y="0"/>
                    </a:moveTo>
                    <a:cubicBezTo>
                      <a:pt x="74" y="1"/>
                      <a:pt x="75" y="2"/>
                      <a:pt x="75" y="3"/>
                    </a:cubicBezTo>
                    <a:cubicBezTo>
                      <a:pt x="76" y="4"/>
                      <a:pt x="75" y="5"/>
                      <a:pt x="74" y="6"/>
                    </a:cubicBezTo>
                    <a:cubicBezTo>
                      <a:pt x="73" y="7"/>
                      <a:pt x="72" y="7"/>
                      <a:pt x="71" y="6"/>
                    </a:cubicBezTo>
                    <a:cubicBezTo>
                      <a:pt x="71" y="6"/>
                      <a:pt x="68" y="3"/>
                      <a:pt x="63" y="0"/>
                    </a:cubicBezTo>
                    <a:cubicBezTo>
                      <a:pt x="28" y="1"/>
                      <a:pt x="0" y="30"/>
                      <a:pt x="0" y="66"/>
                    </a:cubicBezTo>
                    <a:cubicBezTo>
                      <a:pt x="0" y="88"/>
                      <a:pt x="11" y="108"/>
                      <a:pt x="29" y="120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4" y="123"/>
                      <a:pt x="75" y="124"/>
                      <a:pt x="75" y="125"/>
                    </a:cubicBezTo>
                    <a:cubicBezTo>
                      <a:pt x="76" y="126"/>
                      <a:pt x="75" y="127"/>
                      <a:pt x="75" y="127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106" y="128"/>
                      <a:pt x="132" y="100"/>
                      <a:pt x="132" y="66"/>
                    </a:cubicBezTo>
                    <a:cubicBezTo>
                      <a:pt x="132" y="32"/>
                      <a:pt x="106" y="4"/>
                      <a:pt x="74" y="0"/>
                    </a:cubicBezTo>
                    <a:close/>
                    <a:moveTo>
                      <a:pt x="69" y="103"/>
                    </a:moveTo>
                    <a:cubicBezTo>
                      <a:pt x="69" y="114"/>
                      <a:pt x="69" y="114"/>
                      <a:pt x="69" y="114"/>
                    </a:cubicBezTo>
                    <a:cubicBezTo>
                      <a:pt x="63" y="114"/>
                      <a:pt x="63" y="114"/>
                      <a:pt x="63" y="114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42" y="103"/>
                      <a:pt x="33" y="91"/>
                      <a:pt x="33" y="77"/>
                    </a:cubicBezTo>
                    <a:cubicBezTo>
                      <a:pt x="55" y="77"/>
                      <a:pt x="55" y="77"/>
                      <a:pt x="55" y="77"/>
                    </a:cubicBezTo>
                    <a:cubicBezTo>
                      <a:pt x="55" y="81"/>
                      <a:pt x="55" y="86"/>
                      <a:pt x="63" y="87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1" y="72"/>
                      <a:pt x="58" y="71"/>
                      <a:pt x="54" y="70"/>
                    </a:cubicBezTo>
                    <a:cubicBezTo>
                      <a:pt x="43" y="66"/>
                      <a:pt x="35" y="62"/>
                      <a:pt x="35" y="50"/>
                    </a:cubicBezTo>
                    <a:cubicBezTo>
                      <a:pt x="35" y="33"/>
                      <a:pt x="50" y="26"/>
                      <a:pt x="63" y="26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83" y="26"/>
                      <a:pt x="96" y="33"/>
                      <a:pt x="96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45"/>
                      <a:pt x="74" y="43"/>
                      <a:pt x="69" y="42"/>
                    </a:cubicBezTo>
                    <a:cubicBezTo>
                      <a:pt x="69" y="54"/>
                      <a:pt x="69" y="54"/>
                      <a:pt x="69" y="54"/>
                    </a:cubicBezTo>
                    <a:cubicBezTo>
                      <a:pt x="96" y="60"/>
                      <a:pt x="99" y="68"/>
                      <a:pt x="99" y="79"/>
                    </a:cubicBezTo>
                    <a:cubicBezTo>
                      <a:pt x="99" y="91"/>
                      <a:pt x="91" y="103"/>
                      <a:pt x="69" y="103"/>
                    </a:cubicBezTo>
                    <a:close/>
                  </a:path>
                </a:pathLst>
              </a:custGeom>
              <a:solidFill>
                <a:srgbClr val="82141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5" name="Google Shape;565;p33"/>
            <p:cNvSpPr/>
            <p:nvPr/>
          </p:nvSpPr>
          <p:spPr>
            <a:xfrm>
              <a:off x="6317088" y="1103860"/>
              <a:ext cx="201312" cy="186255"/>
            </a:xfrm>
            <a:custGeom>
              <a:rect b="b" l="l" r="r" t="t"/>
              <a:pathLst>
                <a:path extrusionOk="0" h="168" w="200">
                  <a:moveTo>
                    <a:pt x="102" y="134"/>
                  </a:moveTo>
                  <a:cubicBezTo>
                    <a:pt x="102" y="134"/>
                    <a:pt x="102" y="133"/>
                    <a:pt x="102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88" y="92"/>
                    <a:pt x="195" y="106"/>
                    <a:pt x="199" y="116"/>
                  </a:cubicBezTo>
                  <a:cubicBezTo>
                    <a:pt x="199" y="15"/>
                    <a:pt x="199" y="15"/>
                    <a:pt x="199" y="15"/>
                  </a:cubicBezTo>
                  <a:cubicBezTo>
                    <a:pt x="199" y="7"/>
                    <a:pt x="192" y="0"/>
                    <a:pt x="18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6"/>
                    <a:pt x="7" y="153"/>
                    <a:pt x="16" y="153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3" y="148"/>
                    <a:pt x="101" y="140"/>
                    <a:pt x="102" y="134"/>
                  </a:cubicBezTo>
                  <a:close/>
                  <a:moveTo>
                    <a:pt x="183" y="104"/>
                  </a:moveTo>
                  <a:cubicBezTo>
                    <a:pt x="193" y="118"/>
                    <a:pt x="191" y="125"/>
                    <a:pt x="200" y="141"/>
                  </a:cubicBezTo>
                  <a:cubicBezTo>
                    <a:pt x="187" y="150"/>
                    <a:pt x="175" y="158"/>
                    <a:pt x="162" y="168"/>
                  </a:cubicBezTo>
                  <a:cubicBezTo>
                    <a:pt x="142" y="153"/>
                    <a:pt x="125" y="148"/>
                    <a:pt x="119" y="146"/>
                  </a:cubicBezTo>
                  <a:cubicBezTo>
                    <a:pt x="114" y="144"/>
                    <a:pt x="110" y="141"/>
                    <a:pt x="111" y="136"/>
                  </a:cubicBezTo>
                  <a:cubicBezTo>
                    <a:pt x="113" y="132"/>
                    <a:pt x="117" y="131"/>
                    <a:pt x="121" y="131"/>
                  </a:cubicBezTo>
                  <a:cubicBezTo>
                    <a:pt x="127" y="131"/>
                    <a:pt x="131" y="133"/>
                    <a:pt x="131" y="13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0" y="91"/>
                    <a:pt x="101" y="86"/>
                    <a:pt x="104" y="84"/>
                  </a:cubicBezTo>
                  <a:cubicBezTo>
                    <a:pt x="108" y="82"/>
                    <a:pt x="112" y="82"/>
                    <a:pt x="115" y="86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5" y="114"/>
                    <a:pt x="137" y="114"/>
                    <a:pt x="138" y="113"/>
                  </a:cubicBezTo>
                  <a:cubicBezTo>
                    <a:pt x="139" y="112"/>
                    <a:pt x="140" y="111"/>
                    <a:pt x="139" y="109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37" y="103"/>
                    <a:pt x="139" y="102"/>
                    <a:pt x="142" y="102"/>
                  </a:cubicBezTo>
                  <a:cubicBezTo>
                    <a:pt x="143" y="101"/>
                    <a:pt x="145" y="102"/>
                    <a:pt x="146" y="103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1" y="110"/>
                    <a:pt x="152" y="110"/>
                    <a:pt x="154" y="109"/>
                  </a:cubicBezTo>
                  <a:cubicBezTo>
                    <a:pt x="155" y="108"/>
                    <a:pt x="155" y="106"/>
                    <a:pt x="154" y="105"/>
                  </a:cubicBezTo>
                  <a:cubicBezTo>
                    <a:pt x="150" y="99"/>
                    <a:pt x="150" y="99"/>
                    <a:pt x="150" y="99"/>
                  </a:cubicBezTo>
                  <a:cubicBezTo>
                    <a:pt x="152" y="99"/>
                    <a:pt x="155" y="98"/>
                    <a:pt x="157" y="98"/>
                  </a:cubicBezTo>
                  <a:cubicBezTo>
                    <a:pt x="159" y="98"/>
                    <a:pt x="161" y="98"/>
                    <a:pt x="162" y="100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6" y="105"/>
                    <a:pt x="167" y="105"/>
                    <a:pt x="169" y="105"/>
                  </a:cubicBezTo>
                  <a:cubicBezTo>
                    <a:pt x="170" y="104"/>
                    <a:pt x="170" y="102"/>
                    <a:pt x="169" y="101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7" y="96"/>
                    <a:pt x="168" y="96"/>
                  </a:cubicBezTo>
                  <a:cubicBezTo>
                    <a:pt x="175" y="95"/>
                    <a:pt x="179" y="98"/>
                    <a:pt x="183" y="104"/>
                  </a:cubicBezTo>
                  <a:cubicBezTo>
                    <a:pt x="193" y="118"/>
                    <a:pt x="179" y="98"/>
                    <a:pt x="183" y="104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33"/>
          <p:cNvSpPr/>
          <p:nvPr/>
        </p:nvSpPr>
        <p:spPr>
          <a:xfrm>
            <a:off x="8595383" y="1544019"/>
            <a:ext cx="201312" cy="186255"/>
          </a:xfrm>
          <a:custGeom>
            <a:rect b="b" l="l" r="r" t="t"/>
            <a:pathLst>
              <a:path extrusionOk="0" h="168" w="200">
                <a:moveTo>
                  <a:pt x="102" y="134"/>
                </a:moveTo>
                <a:cubicBezTo>
                  <a:pt x="102" y="134"/>
                  <a:pt x="102" y="133"/>
                  <a:pt x="102" y="133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22" y="19"/>
                  <a:pt x="22" y="19"/>
                  <a:pt x="22" y="19"/>
                </a:cubicBezTo>
                <a:cubicBezTo>
                  <a:pt x="177" y="19"/>
                  <a:pt x="177" y="19"/>
                  <a:pt x="177" y="19"/>
                </a:cubicBezTo>
                <a:cubicBezTo>
                  <a:pt x="177" y="88"/>
                  <a:pt x="177" y="88"/>
                  <a:pt x="177" y="88"/>
                </a:cubicBezTo>
                <a:cubicBezTo>
                  <a:pt x="188" y="92"/>
                  <a:pt x="195" y="106"/>
                  <a:pt x="199" y="116"/>
                </a:cubicBezTo>
                <a:cubicBezTo>
                  <a:pt x="199" y="15"/>
                  <a:pt x="199" y="15"/>
                  <a:pt x="199" y="15"/>
                </a:cubicBezTo>
                <a:cubicBezTo>
                  <a:pt x="199" y="7"/>
                  <a:pt x="192" y="0"/>
                  <a:pt x="183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6"/>
                  <a:pt x="7" y="153"/>
                  <a:pt x="16" y="153"/>
                </a:cubicBezTo>
                <a:cubicBezTo>
                  <a:pt x="111" y="153"/>
                  <a:pt x="111" y="153"/>
                  <a:pt x="111" y="153"/>
                </a:cubicBezTo>
                <a:cubicBezTo>
                  <a:pt x="103" y="148"/>
                  <a:pt x="101" y="140"/>
                  <a:pt x="102" y="134"/>
                </a:cubicBezTo>
                <a:close/>
                <a:moveTo>
                  <a:pt x="183" y="104"/>
                </a:moveTo>
                <a:cubicBezTo>
                  <a:pt x="193" y="118"/>
                  <a:pt x="191" y="125"/>
                  <a:pt x="200" y="141"/>
                </a:cubicBezTo>
                <a:cubicBezTo>
                  <a:pt x="187" y="150"/>
                  <a:pt x="175" y="158"/>
                  <a:pt x="162" y="168"/>
                </a:cubicBezTo>
                <a:cubicBezTo>
                  <a:pt x="142" y="153"/>
                  <a:pt x="125" y="148"/>
                  <a:pt x="119" y="146"/>
                </a:cubicBezTo>
                <a:cubicBezTo>
                  <a:pt x="114" y="144"/>
                  <a:pt x="110" y="141"/>
                  <a:pt x="111" y="136"/>
                </a:cubicBezTo>
                <a:cubicBezTo>
                  <a:pt x="113" y="132"/>
                  <a:pt x="117" y="131"/>
                  <a:pt x="121" y="131"/>
                </a:cubicBezTo>
                <a:cubicBezTo>
                  <a:pt x="127" y="131"/>
                  <a:pt x="131" y="133"/>
                  <a:pt x="131" y="133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0" y="91"/>
                  <a:pt x="101" y="86"/>
                  <a:pt x="104" y="84"/>
                </a:cubicBezTo>
                <a:cubicBezTo>
                  <a:pt x="108" y="82"/>
                  <a:pt x="112" y="82"/>
                  <a:pt x="115" y="86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35" y="114"/>
                  <a:pt x="137" y="114"/>
                  <a:pt x="138" y="113"/>
                </a:cubicBezTo>
                <a:cubicBezTo>
                  <a:pt x="139" y="112"/>
                  <a:pt x="140" y="111"/>
                  <a:pt x="139" y="109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7" y="103"/>
                  <a:pt x="139" y="102"/>
                  <a:pt x="142" y="102"/>
                </a:cubicBezTo>
                <a:cubicBezTo>
                  <a:pt x="143" y="101"/>
                  <a:pt x="145" y="102"/>
                  <a:pt x="146" y="103"/>
                </a:cubicBezTo>
                <a:cubicBezTo>
                  <a:pt x="150" y="108"/>
                  <a:pt x="150" y="108"/>
                  <a:pt x="150" y="108"/>
                </a:cubicBezTo>
                <a:cubicBezTo>
                  <a:pt x="151" y="110"/>
                  <a:pt x="152" y="110"/>
                  <a:pt x="154" y="109"/>
                </a:cubicBezTo>
                <a:cubicBezTo>
                  <a:pt x="155" y="108"/>
                  <a:pt x="155" y="106"/>
                  <a:pt x="154" y="105"/>
                </a:cubicBezTo>
                <a:cubicBezTo>
                  <a:pt x="150" y="99"/>
                  <a:pt x="150" y="99"/>
                  <a:pt x="150" y="99"/>
                </a:cubicBezTo>
                <a:cubicBezTo>
                  <a:pt x="152" y="99"/>
                  <a:pt x="155" y="98"/>
                  <a:pt x="157" y="98"/>
                </a:cubicBezTo>
                <a:cubicBezTo>
                  <a:pt x="159" y="98"/>
                  <a:pt x="161" y="98"/>
                  <a:pt x="162" y="100"/>
                </a:cubicBezTo>
                <a:cubicBezTo>
                  <a:pt x="165" y="104"/>
                  <a:pt x="165" y="104"/>
                  <a:pt x="165" y="104"/>
                </a:cubicBezTo>
                <a:cubicBezTo>
                  <a:pt x="166" y="105"/>
                  <a:pt x="167" y="105"/>
                  <a:pt x="169" y="105"/>
                </a:cubicBezTo>
                <a:cubicBezTo>
                  <a:pt x="170" y="104"/>
                  <a:pt x="170" y="102"/>
                  <a:pt x="169" y="101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6" y="96"/>
                  <a:pt x="167" y="96"/>
                  <a:pt x="168" y="96"/>
                </a:cubicBezTo>
                <a:cubicBezTo>
                  <a:pt x="175" y="95"/>
                  <a:pt x="179" y="98"/>
                  <a:pt x="183" y="104"/>
                </a:cubicBezTo>
                <a:cubicBezTo>
                  <a:pt x="193" y="118"/>
                  <a:pt x="179" y="98"/>
                  <a:pt x="183" y="104"/>
                </a:cubicBezTo>
                <a:close/>
              </a:path>
            </a:pathLst>
          </a:custGeom>
          <a:solidFill>
            <a:srgbClr val="82141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" name="Google Shape;567;p33"/>
          <p:cNvGrpSpPr/>
          <p:nvPr/>
        </p:nvGrpSpPr>
        <p:grpSpPr>
          <a:xfrm>
            <a:off x="4460709" y="1515500"/>
            <a:ext cx="258483" cy="276361"/>
            <a:chOff x="4460709" y="1515500"/>
            <a:chExt cx="258483" cy="276361"/>
          </a:xfrm>
        </p:grpSpPr>
        <p:sp>
          <p:nvSpPr>
            <p:cNvPr id="568" name="Google Shape;568;p33"/>
            <p:cNvSpPr/>
            <p:nvPr/>
          </p:nvSpPr>
          <p:spPr>
            <a:xfrm>
              <a:off x="4509497" y="1693680"/>
              <a:ext cx="166059" cy="98181"/>
            </a:xfrm>
            <a:custGeom>
              <a:rect b="b" l="l" r="r" t="t"/>
              <a:pathLst>
                <a:path extrusionOk="0" h="137" w="232">
                  <a:moveTo>
                    <a:pt x="232" y="6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68" y="67"/>
                    <a:pt x="0" y="4"/>
                    <a:pt x="0" y="4"/>
                  </a:cubicBezTo>
                  <a:cubicBezTo>
                    <a:pt x="61" y="137"/>
                    <a:pt x="169" y="71"/>
                    <a:pt x="169" y="71"/>
                  </a:cubicBezTo>
                  <a:cubicBezTo>
                    <a:pt x="177" y="89"/>
                    <a:pt x="177" y="89"/>
                    <a:pt x="177" y="89"/>
                  </a:cubicBezTo>
                  <a:lnTo>
                    <a:pt x="232" y="6"/>
                  </a:ln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4509497" y="1515500"/>
              <a:ext cx="166665" cy="99999"/>
            </a:xfrm>
            <a:custGeom>
              <a:rect b="b" l="l" r="r" t="t"/>
              <a:pathLst>
                <a:path extrusionOk="0" h="140" w="233">
                  <a:moveTo>
                    <a:pt x="233" y="131"/>
                  </a:moveTo>
                  <a:cubicBezTo>
                    <a:pt x="233" y="131"/>
                    <a:pt x="163" y="70"/>
                    <a:pt x="87" y="119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168" y="0"/>
                    <a:pt x="233" y="131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4509497" y="1659438"/>
              <a:ext cx="6364" cy="9091"/>
            </a:xfrm>
            <a:custGeom>
              <a:rect b="b" l="l" r="r" t="t"/>
              <a:pathLst>
                <a:path extrusionOk="0" h="13" w="9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9" y="11"/>
                    <a:pt x="9" y="7"/>
                  </a:cubicBezTo>
                  <a:cubicBezTo>
                    <a:pt x="9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4500709" y="1636408"/>
              <a:ext cx="5152" cy="7879"/>
            </a:xfrm>
            <a:custGeom>
              <a:rect b="b" l="l" r="r" t="t"/>
              <a:pathLst>
                <a:path extrusionOk="0" h="11" w="7">
                  <a:moveTo>
                    <a:pt x="0" y="5"/>
                  </a:moveTo>
                  <a:cubicBezTo>
                    <a:pt x="0" y="8"/>
                    <a:pt x="2" y="10"/>
                    <a:pt x="7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1"/>
                    <a:pt x="0" y="5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4460709" y="1607014"/>
              <a:ext cx="94545" cy="93938"/>
            </a:xfrm>
            <a:custGeom>
              <a:rect b="b" l="l" r="r" t="t"/>
              <a:pathLst>
                <a:path extrusionOk="0" h="131" w="132">
                  <a:moveTo>
                    <a:pt x="106" y="14"/>
                  </a:moveTo>
                  <a:cubicBezTo>
                    <a:pt x="66" y="12"/>
                    <a:pt x="66" y="12"/>
                    <a:pt x="66" y="12"/>
                  </a:cubicBezTo>
                  <a:cubicBezTo>
                    <a:pt x="65" y="12"/>
                    <a:pt x="64" y="12"/>
                    <a:pt x="64" y="11"/>
                  </a:cubicBezTo>
                  <a:cubicBezTo>
                    <a:pt x="63" y="10"/>
                    <a:pt x="64" y="9"/>
                    <a:pt x="64" y="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30" y="0"/>
                    <a:pt x="0" y="29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7" y="131"/>
                    <a:pt x="67" y="131"/>
                    <a:pt x="68" y="131"/>
                  </a:cubicBezTo>
                  <a:cubicBezTo>
                    <a:pt x="67" y="129"/>
                    <a:pt x="65" y="126"/>
                    <a:pt x="64" y="123"/>
                  </a:cubicBezTo>
                  <a:cubicBezTo>
                    <a:pt x="63" y="121"/>
                    <a:pt x="64" y="120"/>
                    <a:pt x="65" y="119"/>
                  </a:cubicBezTo>
                  <a:cubicBezTo>
                    <a:pt x="66" y="119"/>
                    <a:pt x="67" y="119"/>
                    <a:pt x="68" y="120"/>
                  </a:cubicBezTo>
                  <a:cubicBezTo>
                    <a:pt x="68" y="120"/>
                    <a:pt x="73" y="124"/>
                    <a:pt x="81" y="130"/>
                  </a:cubicBezTo>
                  <a:cubicBezTo>
                    <a:pt x="110" y="123"/>
                    <a:pt x="132" y="97"/>
                    <a:pt x="132" y="66"/>
                  </a:cubicBezTo>
                  <a:cubicBezTo>
                    <a:pt x="132" y="44"/>
                    <a:pt x="122" y="26"/>
                    <a:pt x="106" y="14"/>
                  </a:cubicBezTo>
                  <a:close/>
                  <a:moveTo>
                    <a:pt x="69" y="103"/>
                  </a:moveTo>
                  <a:cubicBezTo>
                    <a:pt x="69" y="114"/>
                    <a:pt x="69" y="114"/>
                    <a:pt x="69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42" y="103"/>
                    <a:pt x="34" y="91"/>
                    <a:pt x="33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5" y="81"/>
                    <a:pt x="56" y="86"/>
                    <a:pt x="64" y="87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1" y="72"/>
                    <a:pt x="58" y="71"/>
                    <a:pt x="55" y="70"/>
                  </a:cubicBezTo>
                  <a:cubicBezTo>
                    <a:pt x="44" y="66"/>
                    <a:pt x="36" y="62"/>
                    <a:pt x="36" y="50"/>
                  </a:cubicBezTo>
                  <a:cubicBezTo>
                    <a:pt x="36" y="33"/>
                    <a:pt x="51" y="26"/>
                    <a:pt x="64" y="26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84" y="26"/>
                    <a:pt x="97" y="33"/>
                    <a:pt x="97" y="50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5"/>
                    <a:pt x="75" y="43"/>
                    <a:pt x="69" y="4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96" y="60"/>
                    <a:pt x="99" y="68"/>
                    <a:pt x="99" y="79"/>
                  </a:cubicBezTo>
                  <a:cubicBezTo>
                    <a:pt x="99" y="91"/>
                    <a:pt x="91" y="103"/>
                    <a:pt x="69" y="103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4673435" y="1660044"/>
              <a:ext cx="5455" cy="10000"/>
            </a:xfrm>
            <a:custGeom>
              <a:rect b="b" l="l" r="r" t="t"/>
              <a:pathLst>
                <a:path extrusionOk="0" h="14" w="8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5" y="13"/>
                    <a:pt x="8" y="11"/>
                    <a:pt x="8" y="7"/>
                  </a:cubicBezTo>
                  <a:cubicBezTo>
                    <a:pt x="8" y="4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4664041" y="1637923"/>
              <a:ext cx="4848" cy="6970"/>
            </a:xfrm>
            <a:custGeom>
              <a:rect b="b" l="l" r="r" t="t"/>
              <a:pathLst>
                <a:path extrusionOk="0" h="10" w="7">
                  <a:moveTo>
                    <a:pt x="0" y="5"/>
                  </a:moveTo>
                  <a:cubicBezTo>
                    <a:pt x="0" y="7"/>
                    <a:pt x="3" y="9"/>
                    <a:pt x="7" y="1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5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4624647" y="1607014"/>
              <a:ext cx="94545" cy="93938"/>
            </a:xfrm>
            <a:custGeom>
              <a:rect b="b" l="l" r="r" t="t"/>
              <a:pathLst>
                <a:path extrusionOk="0" h="131" w="132">
                  <a:moveTo>
                    <a:pt x="74" y="0"/>
                  </a:moveTo>
                  <a:cubicBezTo>
                    <a:pt x="74" y="1"/>
                    <a:pt x="75" y="2"/>
                    <a:pt x="75" y="3"/>
                  </a:cubicBezTo>
                  <a:cubicBezTo>
                    <a:pt x="76" y="4"/>
                    <a:pt x="75" y="5"/>
                    <a:pt x="74" y="6"/>
                  </a:cubicBezTo>
                  <a:cubicBezTo>
                    <a:pt x="73" y="7"/>
                    <a:pt x="72" y="7"/>
                    <a:pt x="71" y="6"/>
                  </a:cubicBezTo>
                  <a:cubicBezTo>
                    <a:pt x="71" y="6"/>
                    <a:pt x="68" y="3"/>
                    <a:pt x="63" y="0"/>
                  </a:cubicBezTo>
                  <a:cubicBezTo>
                    <a:pt x="28" y="1"/>
                    <a:pt x="0" y="30"/>
                    <a:pt x="0" y="66"/>
                  </a:cubicBezTo>
                  <a:cubicBezTo>
                    <a:pt x="0" y="88"/>
                    <a:pt x="11" y="108"/>
                    <a:pt x="29" y="120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4" y="123"/>
                    <a:pt x="75" y="124"/>
                    <a:pt x="75" y="125"/>
                  </a:cubicBezTo>
                  <a:cubicBezTo>
                    <a:pt x="76" y="126"/>
                    <a:pt x="75" y="127"/>
                    <a:pt x="75" y="127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106" y="128"/>
                    <a:pt x="132" y="100"/>
                    <a:pt x="132" y="66"/>
                  </a:cubicBezTo>
                  <a:cubicBezTo>
                    <a:pt x="132" y="32"/>
                    <a:pt x="106" y="4"/>
                    <a:pt x="74" y="0"/>
                  </a:cubicBezTo>
                  <a:close/>
                  <a:moveTo>
                    <a:pt x="69" y="103"/>
                  </a:moveTo>
                  <a:cubicBezTo>
                    <a:pt x="69" y="114"/>
                    <a:pt x="69" y="114"/>
                    <a:pt x="69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42" y="103"/>
                    <a:pt x="33" y="91"/>
                    <a:pt x="33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5" y="81"/>
                    <a:pt x="55" y="86"/>
                    <a:pt x="63" y="87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1" y="72"/>
                    <a:pt x="58" y="71"/>
                    <a:pt x="54" y="70"/>
                  </a:cubicBezTo>
                  <a:cubicBezTo>
                    <a:pt x="43" y="66"/>
                    <a:pt x="35" y="62"/>
                    <a:pt x="35" y="50"/>
                  </a:cubicBezTo>
                  <a:cubicBezTo>
                    <a:pt x="35" y="33"/>
                    <a:pt x="50" y="26"/>
                    <a:pt x="63" y="26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83" y="26"/>
                    <a:pt x="96" y="33"/>
                    <a:pt x="96" y="5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45"/>
                    <a:pt x="74" y="43"/>
                    <a:pt x="69" y="4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96" y="60"/>
                    <a:pt x="99" y="68"/>
                    <a:pt x="99" y="79"/>
                  </a:cubicBezTo>
                  <a:cubicBezTo>
                    <a:pt x="99" y="91"/>
                    <a:pt x="91" y="103"/>
                    <a:pt x="69" y="103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33"/>
          <p:cNvGrpSpPr/>
          <p:nvPr/>
        </p:nvGrpSpPr>
        <p:grpSpPr>
          <a:xfrm>
            <a:off x="8527612" y="3686606"/>
            <a:ext cx="258483" cy="276361"/>
            <a:chOff x="8527612" y="3686606"/>
            <a:chExt cx="258483" cy="276361"/>
          </a:xfrm>
        </p:grpSpPr>
        <p:sp>
          <p:nvSpPr>
            <p:cNvPr id="577" name="Google Shape;577;p33"/>
            <p:cNvSpPr/>
            <p:nvPr/>
          </p:nvSpPr>
          <p:spPr>
            <a:xfrm>
              <a:off x="8576400" y="3864786"/>
              <a:ext cx="166059" cy="98181"/>
            </a:xfrm>
            <a:custGeom>
              <a:rect b="b" l="l" r="r" t="t"/>
              <a:pathLst>
                <a:path extrusionOk="0" h="137" w="232">
                  <a:moveTo>
                    <a:pt x="232" y="6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68" y="67"/>
                    <a:pt x="0" y="4"/>
                    <a:pt x="0" y="4"/>
                  </a:cubicBezTo>
                  <a:cubicBezTo>
                    <a:pt x="61" y="137"/>
                    <a:pt x="169" y="71"/>
                    <a:pt x="169" y="71"/>
                  </a:cubicBezTo>
                  <a:cubicBezTo>
                    <a:pt x="177" y="89"/>
                    <a:pt x="177" y="89"/>
                    <a:pt x="177" y="89"/>
                  </a:cubicBezTo>
                  <a:lnTo>
                    <a:pt x="232" y="6"/>
                  </a:ln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8576400" y="3686606"/>
              <a:ext cx="166665" cy="99999"/>
            </a:xfrm>
            <a:custGeom>
              <a:rect b="b" l="l" r="r" t="t"/>
              <a:pathLst>
                <a:path extrusionOk="0" h="140" w="233">
                  <a:moveTo>
                    <a:pt x="233" y="131"/>
                  </a:moveTo>
                  <a:cubicBezTo>
                    <a:pt x="233" y="131"/>
                    <a:pt x="163" y="70"/>
                    <a:pt x="87" y="119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168" y="0"/>
                    <a:pt x="233" y="131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8576400" y="3830544"/>
              <a:ext cx="6364" cy="9091"/>
            </a:xfrm>
            <a:custGeom>
              <a:rect b="b" l="l" r="r" t="t"/>
              <a:pathLst>
                <a:path extrusionOk="0" h="13" w="9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13"/>
                    <a:pt x="9" y="11"/>
                    <a:pt x="9" y="7"/>
                  </a:cubicBezTo>
                  <a:cubicBezTo>
                    <a:pt x="9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8567612" y="3807514"/>
              <a:ext cx="5152" cy="7879"/>
            </a:xfrm>
            <a:custGeom>
              <a:rect b="b" l="l" r="r" t="t"/>
              <a:pathLst>
                <a:path extrusionOk="0" h="11" w="7">
                  <a:moveTo>
                    <a:pt x="0" y="5"/>
                  </a:moveTo>
                  <a:cubicBezTo>
                    <a:pt x="0" y="8"/>
                    <a:pt x="2" y="10"/>
                    <a:pt x="7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1"/>
                    <a:pt x="0" y="5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8527612" y="3778120"/>
              <a:ext cx="94545" cy="93938"/>
            </a:xfrm>
            <a:custGeom>
              <a:rect b="b" l="l" r="r" t="t"/>
              <a:pathLst>
                <a:path extrusionOk="0" h="131" w="132">
                  <a:moveTo>
                    <a:pt x="106" y="14"/>
                  </a:moveTo>
                  <a:cubicBezTo>
                    <a:pt x="66" y="12"/>
                    <a:pt x="66" y="12"/>
                    <a:pt x="66" y="12"/>
                  </a:cubicBezTo>
                  <a:cubicBezTo>
                    <a:pt x="65" y="12"/>
                    <a:pt x="64" y="12"/>
                    <a:pt x="64" y="11"/>
                  </a:cubicBezTo>
                  <a:cubicBezTo>
                    <a:pt x="63" y="10"/>
                    <a:pt x="64" y="9"/>
                    <a:pt x="64" y="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30" y="0"/>
                    <a:pt x="0" y="29"/>
                    <a:pt x="0" y="66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7" y="131"/>
                    <a:pt x="67" y="131"/>
                    <a:pt x="68" y="131"/>
                  </a:cubicBezTo>
                  <a:cubicBezTo>
                    <a:pt x="67" y="129"/>
                    <a:pt x="65" y="126"/>
                    <a:pt x="64" y="123"/>
                  </a:cubicBezTo>
                  <a:cubicBezTo>
                    <a:pt x="63" y="121"/>
                    <a:pt x="64" y="120"/>
                    <a:pt x="65" y="119"/>
                  </a:cubicBezTo>
                  <a:cubicBezTo>
                    <a:pt x="66" y="119"/>
                    <a:pt x="67" y="119"/>
                    <a:pt x="68" y="120"/>
                  </a:cubicBezTo>
                  <a:cubicBezTo>
                    <a:pt x="68" y="120"/>
                    <a:pt x="73" y="124"/>
                    <a:pt x="81" y="130"/>
                  </a:cubicBezTo>
                  <a:cubicBezTo>
                    <a:pt x="110" y="123"/>
                    <a:pt x="132" y="97"/>
                    <a:pt x="132" y="66"/>
                  </a:cubicBezTo>
                  <a:cubicBezTo>
                    <a:pt x="132" y="44"/>
                    <a:pt x="122" y="26"/>
                    <a:pt x="106" y="14"/>
                  </a:cubicBezTo>
                  <a:close/>
                  <a:moveTo>
                    <a:pt x="69" y="103"/>
                  </a:moveTo>
                  <a:cubicBezTo>
                    <a:pt x="69" y="114"/>
                    <a:pt x="69" y="114"/>
                    <a:pt x="69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42" y="103"/>
                    <a:pt x="34" y="91"/>
                    <a:pt x="33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5" y="81"/>
                    <a:pt x="56" y="86"/>
                    <a:pt x="64" y="87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1" y="72"/>
                    <a:pt x="58" y="71"/>
                    <a:pt x="55" y="70"/>
                  </a:cubicBezTo>
                  <a:cubicBezTo>
                    <a:pt x="44" y="66"/>
                    <a:pt x="36" y="62"/>
                    <a:pt x="36" y="50"/>
                  </a:cubicBezTo>
                  <a:cubicBezTo>
                    <a:pt x="36" y="33"/>
                    <a:pt x="51" y="26"/>
                    <a:pt x="64" y="26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84" y="26"/>
                    <a:pt x="97" y="33"/>
                    <a:pt x="97" y="50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5"/>
                    <a:pt x="75" y="43"/>
                    <a:pt x="69" y="4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96" y="60"/>
                    <a:pt x="99" y="68"/>
                    <a:pt x="99" y="79"/>
                  </a:cubicBezTo>
                  <a:cubicBezTo>
                    <a:pt x="99" y="91"/>
                    <a:pt x="91" y="103"/>
                    <a:pt x="69" y="103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8740338" y="3831150"/>
              <a:ext cx="5455" cy="10000"/>
            </a:xfrm>
            <a:custGeom>
              <a:rect b="b" l="l" r="r" t="t"/>
              <a:pathLst>
                <a:path extrusionOk="0" h="14" w="8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5" y="13"/>
                    <a:pt x="8" y="11"/>
                    <a:pt x="8" y="7"/>
                  </a:cubicBezTo>
                  <a:cubicBezTo>
                    <a:pt x="8" y="4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8730944" y="3809029"/>
              <a:ext cx="4848" cy="6970"/>
            </a:xfrm>
            <a:custGeom>
              <a:rect b="b" l="l" r="r" t="t"/>
              <a:pathLst>
                <a:path extrusionOk="0" h="10" w="7">
                  <a:moveTo>
                    <a:pt x="0" y="5"/>
                  </a:moveTo>
                  <a:cubicBezTo>
                    <a:pt x="0" y="7"/>
                    <a:pt x="3" y="9"/>
                    <a:pt x="7" y="1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5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8691550" y="3778120"/>
              <a:ext cx="94545" cy="93938"/>
            </a:xfrm>
            <a:custGeom>
              <a:rect b="b" l="l" r="r" t="t"/>
              <a:pathLst>
                <a:path extrusionOk="0" h="131" w="132">
                  <a:moveTo>
                    <a:pt x="74" y="0"/>
                  </a:moveTo>
                  <a:cubicBezTo>
                    <a:pt x="74" y="1"/>
                    <a:pt x="75" y="2"/>
                    <a:pt x="75" y="3"/>
                  </a:cubicBezTo>
                  <a:cubicBezTo>
                    <a:pt x="76" y="4"/>
                    <a:pt x="75" y="5"/>
                    <a:pt x="74" y="6"/>
                  </a:cubicBezTo>
                  <a:cubicBezTo>
                    <a:pt x="73" y="7"/>
                    <a:pt x="72" y="7"/>
                    <a:pt x="71" y="6"/>
                  </a:cubicBezTo>
                  <a:cubicBezTo>
                    <a:pt x="71" y="6"/>
                    <a:pt x="68" y="3"/>
                    <a:pt x="63" y="0"/>
                  </a:cubicBezTo>
                  <a:cubicBezTo>
                    <a:pt x="28" y="1"/>
                    <a:pt x="0" y="30"/>
                    <a:pt x="0" y="66"/>
                  </a:cubicBezTo>
                  <a:cubicBezTo>
                    <a:pt x="0" y="88"/>
                    <a:pt x="11" y="108"/>
                    <a:pt x="29" y="120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4" y="123"/>
                    <a:pt x="75" y="124"/>
                    <a:pt x="75" y="125"/>
                  </a:cubicBezTo>
                  <a:cubicBezTo>
                    <a:pt x="76" y="126"/>
                    <a:pt x="75" y="127"/>
                    <a:pt x="75" y="127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106" y="128"/>
                    <a:pt x="132" y="100"/>
                    <a:pt x="132" y="66"/>
                  </a:cubicBezTo>
                  <a:cubicBezTo>
                    <a:pt x="132" y="32"/>
                    <a:pt x="106" y="4"/>
                    <a:pt x="74" y="0"/>
                  </a:cubicBezTo>
                  <a:close/>
                  <a:moveTo>
                    <a:pt x="69" y="103"/>
                  </a:moveTo>
                  <a:cubicBezTo>
                    <a:pt x="69" y="114"/>
                    <a:pt x="69" y="114"/>
                    <a:pt x="69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42" y="103"/>
                    <a:pt x="33" y="91"/>
                    <a:pt x="33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5" y="81"/>
                    <a:pt x="55" y="86"/>
                    <a:pt x="63" y="87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1" y="72"/>
                    <a:pt x="58" y="71"/>
                    <a:pt x="54" y="70"/>
                  </a:cubicBezTo>
                  <a:cubicBezTo>
                    <a:pt x="43" y="66"/>
                    <a:pt x="35" y="62"/>
                    <a:pt x="35" y="50"/>
                  </a:cubicBezTo>
                  <a:cubicBezTo>
                    <a:pt x="35" y="33"/>
                    <a:pt x="50" y="26"/>
                    <a:pt x="63" y="26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83" y="26"/>
                    <a:pt x="96" y="33"/>
                    <a:pt x="96" y="5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45"/>
                    <a:pt x="74" y="43"/>
                    <a:pt x="69" y="4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96" y="60"/>
                    <a:pt x="99" y="68"/>
                    <a:pt x="99" y="79"/>
                  </a:cubicBezTo>
                  <a:cubicBezTo>
                    <a:pt x="99" y="91"/>
                    <a:pt x="91" y="103"/>
                    <a:pt x="69" y="103"/>
                  </a:cubicBezTo>
                  <a:close/>
                </a:path>
              </a:pathLst>
            </a:custGeom>
            <a:solidFill>
              <a:srgbClr val="82141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33"/>
          <p:cNvSpPr txBox="1"/>
          <p:nvPr/>
        </p:nvSpPr>
        <p:spPr>
          <a:xfrm>
            <a:off x="4459631" y="1124983"/>
            <a:ext cx="66148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Needs:</a:t>
            </a:r>
            <a:endParaRPr/>
          </a:p>
        </p:txBody>
      </p:sp>
      <p:grpSp>
        <p:nvGrpSpPr>
          <p:cNvPr id="586" name="Google Shape;586;p33"/>
          <p:cNvGrpSpPr/>
          <p:nvPr/>
        </p:nvGrpSpPr>
        <p:grpSpPr>
          <a:xfrm>
            <a:off x="316070" y="1622011"/>
            <a:ext cx="637943" cy="926610"/>
            <a:chOff x="258920" y="1622011"/>
            <a:chExt cx="637943" cy="926610"/>
          </a:xfrm>
        </p:grpSpPr>
        <p:pic>
          <p:nvPicPr>
            <p:cNvPr id="587" name="Google Shape;587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8211" y="1622011"/>
              <a:ext cx="598652" cy="576586"/>
            </a:xfrm>
            <a:prstGeom prst="ellipse">
              <a:avLst/>
            </a:prstGeom>
            <a:noFill/>
            <a:ln cap="rnd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88" name="Google Shape;588;p33"/>
            <p:cNvSpPr txBox="1"/>
            <p:nvPr/>
          </p:nvSpPr>
          <p:spPr>
            <a:xfrm>
              <a:off x="258920" y="2240844"/>
              <a:ext cx="625641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Tan Chun Kit, 58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PWC Office Theme Colors">
      <a:dk1>
        <a:srgbClr val="000000"/>
      </a:dk1>
      <a:lt1>
        <a:srgbClr val="FFFFFF"/>
      </a:lt1>
      <a:dk2>
        <a:srgbClr val="E0301E"/>
      </a:dk2>
      <a:lt2>
        <a:srgbClr val="7C7C7B"/>
      </a:lt2>
      <a:accent1>
        <a:srgbClr val="E0301E"/>
      </a:accent1>
      <a:accent2>
        <a:srgbClr val="000000"/>
      </a:accent2>
      <a:accent3>
        <a:srgbClr val="2D2D2D"/>
      </a:accent3>
      <a:accent4>
        <a:srgbClr val="5A5A5A"/>
      </a:accent4>
      <a:accent5>
        <a:srgbClr val="878787"/>
      </a:accent5>
      <a:accent6>
        <a:srgbClr val="B4B4B4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WC001_PowerPoint_Template_Final_150831_5b">
  <a:themeElements>
    <a:clrScheme name="StrategyandColors">
      <a:dk1>
        <a:srgbClr val="000000"/>
      </a:dk1>
      <a:lt1>
        <a:srgbClr val="FFFFFF"/>
      </a:lt1>
      <a:dk2>
        <a:srgbClr val="82141E"/>
      </a:dk2>
      <a:lt2>
        <a:srgbClr val="FFFFFF"/>
      </a:lt2>
      <a:accent1>
        <a:srgbClr val="82141E"/>
      </a:accent1>
      <a:accent2>
        <a:srgbClr val="A32020"/>
      </a:accent2>
      <a:accent3>
        <a:srgbClr val="968C6D"/>
      </a:accent3>
      <a:accent4>
        <a:srgbClr val="E0301E"/>
      </a:accent4>
      <a:accent5>
        <a:srgbClr val="DB536A"/>
      </a:accent5>
      <a:accent6>
        <a:srgbClr val="EB8C00"/>
      </a:accent6>
      <a:hlink>
        <a:srgbClr val="0070C0"/>
      </a:hlink>
      <a:folHlink>
        <a:srgbClr val="7FC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